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0"/>
  </p:notesMasterIdLst>
  <p:sldIdLst>
    <p:sldId id="256" r:id="rId2"/>
    <p:sldId id="270" r:id="rId3"/>
    <p:sldId id="271" r:id="rId4"/>
    <p:sldId id="304" r:id="rId5"/>
    <p:sldId id="315" r:id="rId6"/>
    <p:sldId id="316" r:id="rId7"/>
    <p:sldId id="318" r:id="rId8"/>
    <p:sldId id="303" r:id="rId9"/>
    <p:sldId id="319" r:id="rId10"/>
    <p:sldId id="272" r:id="rId11"/>
    <p:sldId id="352" r:id="rId12"/>
    <p:sldId id="275" r:id="rId13"/>
    <p:sldId id="284" r:id="rId14"/>
    <p:sldId id="276" r:id="rId15"/>
    <p:sldId id="278" r:id="rId16"/>
    <p:sldId id="281" r:id="rId17"/>
    <p:sldId id="287" r:id="rId18"/>
    <p:sldId id="288" r:id="rId19"/>
    <p:sldId id="289" r:id="rId20"/>
    <p:sldId id="320" r:id="rId21"/>
    <p:sldId id="321" r:id="rId22"/>
    <p:sldId id="322" r:id="rId23"/>
    <p:sldId id="353" r:id="rId24"/>
    <p:sldId id="324"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 id="337" r:id="rId38"/>
    <p:sldId id="354" r:id="rId39"/>
    <p:sldId id="338" r:id="rId40"/>
    <p:sldId id="339" r:id="rId41"/>
    <p:sldId id="355" r:id="rId42"/>
    <p:sldId id="356" r:id="rId43"/>
    <p:sldId id="340" r:id="rId44"/>
    <p:sldId id="342" r:id="rId45"/>
    <p:sldId id="343" r:id="rId46"/>
    <p:sldId id="357" r:id="rId47"/>
    <p:sldId id="358" r:id="rId48"/>
    <p:sldId id="344" r:id="rId49"/>
    <p:sldId id="345" r:id="rId50"/>
    <p:sldId id="346" r:id="rId51"/>
    <p:sldId id="347" r:id="rId52"/>
    <p:sldId id="359" r:id="rId53"/>
    <p:sldId id="348" r:id="rId54"/>
    <p:sldId id="349" r:id="rId55"/>
    <p:sldId id="350" r:id="rId56"/>
    <p:sldId id="361" r:id="rId57"/>
    <p:sldId id="351" r:id="rId58"/>
    <p:sldId id="360" r:id="rId5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72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9" d="100"/>
          <a:sy n="49" d="100"/>
        </p:scale>
        <p:origin x="1332"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6" name="Shape 136"/>
          <p:cNvSpPr>
            <a:spLocks noGrp="1" noRot="1" noChangeAspect="1"/>
          </p:cNvSpPr>
          <p:nvPr>
            <p:ph type="sldImg"/>
          </p:nvPr>
        </p:nvSpPr>
        <p:spPr>
          <a:xfrm>
            <a:off x="1143000" y="685800"/>
            <a:ext cx="4572000" cy="3429000"/>
          </a:xfrm>
          <a:prstGeom prst="rect">
            <a:avLst/>
          </a:prstGeom>
        </p:spPr>
        <p:txBody>
          <a:bodyPr/>
          <a:lstStyle/>
          <a:p>
            <a:endParaRPr/>
          </a:p>
        </p:txBody>
      </p:sp>
      <p:sp>
        <p:nvSpPr>
          <p:cNvPr id="137" name="Shape 13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olo e sottotitolo">
    <p:spTree>
      <p:nvGrpSpPr>
        <p:cNvPr id="1" name=""/>
        <p:cNvGrpSpPr/>
        <p:nvPr/>
      </p:nvGrpSpPr>
      <p:grpSpPr>
        <a:xfrm>
          <a:off x="0" y="0"/>
          <a:ext cx="0" cy="0"/>
          <a:chOff x="0" y="0"/>
          <a:chExt cx="0" cy="0"/>
        </a:xfrm>
      </p:grpSpPr>
      <p:sp>
        <p:nvSpPr>
          <p:cNvPr id="11" name="Titolo Testo"/>
          <p:cNvSpPr txBox="1">
            <a:spLocks noGrp="1"/>
          </p:cNvSpPr>
          <p:nvPr>
            <p:ph type="title"/>
          </p:nvPr>
        </p:nvSpPr>
        <p:spPr>
          <a:xfrm>
            <a:off x="4791807" y="3818059"/>
            <a:ext cx="3421186" cy="1079501"/>
          </a:xfrm>
          <a:prstGeom prst="rect">
            <a:avLst/>
          </a:prstGeom>
        </p:spPr>
        <p:txBody>
          <a:bodyPr lIns="16607" tIns="16607" rIns="16607" bIns="16607" anchor="b">
            <a:normAutofit/>
          </a:bodyPr>
          <a:lstStyle>
            <a:lvl1pPr defTabSz="584199">
              <a:defRPr sz="7800">
                <a:latin typeface="+mn-lt"/>
                <a:ea typeface="+mn-ea"/>
                <a:cs typeface="+mn-cs"/>
                <a:sym typeface="Helvetica Neue Medium"/>
              </a:defRPr>
            </a:lvl1pPr>
          </a:lstStyle>
          <a:p>
            <a:r>
              <a:t>Titolo Testo</a:t>
            </a:r>
          </a:p>
        </p:txBody>
      </p:sp>
      <p:sp>
        <p:nvSpPr>
          <p:cNvPr id="12" name="Corpo livello uno…"/>
          <p:cNvSpPr txBox="1">
            <a:spLocks noGrp="1"/>
          </p:cNvSpPr>
          <p:nvPr>
            <p:ph type="body" sz="quarter" idx="1"/>
          </p:nvPr>
        </p:nvSpPr>
        <p:spPr>
          <a:xfrm>
            <a:off x="4791807" y="4930775"/>
            <a:ext cx="3421186" cy="369522"/>
          </a:xfrm>
          <a:prstGeom prst="rect">
            <a:avLst/>
          </a:prstGeom>
        </p:spPr>
        <p:txBody>
          <a:bodyPr lIns="16607" tIns="16607" rIns="16607" bIns="16607">
            <a:normAutofit/>
          </a:bodyPr>
          <a:lstStyle>
            <a:lvl1pPr marL="0" indent="0" algn="ctr" defTabSz="584199">
              <a:spcBef>
                <a:spcPts val="0"/>
              </a:spcBef>
              <a:buSzTx/>
              <a:buFontTx/>
              <a:buNone/>
              <a:defRPr sz="3400">
                <a:latin typeface="Helvetica Neue"/>
                <a:ea typeface="Helvetica Neue"/>
                <a:cs typeface="Helvetica Neue"/>
                <a:sym typeface="Helvetica Neue"/>
              </a:defRPr>
            </a:lvl1pPr>
            <a:lvl2pPr marL="0" indent="0" algn="ctr" defTabSz="584199">
              <a:spcBef>
                <a:spcPts val="0"/>
              </a:spcBef>
              <a:buSzTx/>
              <a:buFontTx/>
              <a:buNone/>
              <a:defRPr sz="3400">
                <a:latin typeface="Helvetica Neue"/>
                <a:ea typeface="Helvetica Neue"/>
                <a:cs typeface="Helvetica Neue"/>
                <a:sym typeface="Helvetica Neue"/>
              </a:defRPr>
            </a:lvl2pPr>
            <a:lvl3pPr marL="0" indent="0" algn="ctr" defTabSz="584199">
              <a:spcBef>
                <a:spcPts val="0"/>
              </a:spcBef>
              <a:buSzTx/>
              <a:buFontTx/>
              <a:buNone/>
              <a:defRPr sz="3400">
                <a:latin typeface="Helvetica Neue"/>
                <a:ea typeface="Helvetica Neue"/>
                <a:cs typeface="Helvetica Neue"/>
                <a:sym typeface="Helvetica Neue"/>
              </a:defRPr>
            </a:lvl3pPr>
            <a:lvl4pPr marL="0" indent="0" algn="ctr" defTabSz="584199">
              <a:spcBef>
                <a:spcPts val="0"/>
              </a:spcBef>
              <a:buSzTx/>
              <a:buFontTx/>
              <a:buNone/>
              <a:defRPr sz="3400">
                <a:latin typeface="Helvetica Neue"/>
                <a:ea typeface="Helvetica Neue"/>
                <a:cs typeface="Helvetica Neue"/>
                <a:sym typeface="Helvetica Neue"/>
              </a:defRPr>
            </a:lvl4pPr>
            <a:lvl5pPr marL="0" indent="0" algn="ctr" defTabSz="584199">
              <a:spcBef>
                <a:spcPts val="0"/>
              </a:spcBef>
              <a:buSzTx/>
              <a:buFontTx/>
              <a:buNone/>
              <a:defRPr sz="3400">
                <a:latin typeface="Helvetica Neue"/>
                <a:ea typeface="Helvetica Neue"/>
                <a:cs typeface="Helvetica Neue"/>
                <a:sym typeface="Helvetica Neue"/>
              </a:defRPr>
            </a:lvl5pPr>
          </a:lstStyle>
          <a:p>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Thin"/>
                <a:ea typeface="Helvetica Neue Thin"/>
                <a:cs typeface="Helvetica Neue Thin"/>
                <a:sym typeface="Helvetica Neue Thin"/>
              </a:defRPr>
            </a:lvl1p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zione">
    <p:spTree>
      <p:nvGrpSpPr>
        <p:cNvPr id="1" name=""/>
        <p:cNvGrpSpPr/>
        <p:nvPr/>
      </p:nvGrpSpPr>
      <p:grpSpPr>
        <a:xfrm>
          <a:off x="0" y="0"/>
          <a:ext cx="0" cy="0"/>
          <a:chOff x="0" y="0"/>
          <a:chExt cx="0" cy="0"/>
        </a:xfrm>
      </p:grpSpPr>
      <p:sp>
        <p:nvSpPr>
          <p:cNvPr id="93" name="–Giovanni Mela"/>
          <p:cNvSpPr txBox="1">
            <a:spLocks noGrp="1"/>
          </p:cNvSpPr>
          <p:nvPr>
            <p:ph type="body" sz="quarter" idx="13"/>
          </p:nvPr>
        </p:nvSpPr>
        <p:spPr>
          <a:xfrm>
            <a:off x="4791807" y="5362575"/>
            <a:ext cx="3421186" cy="368293"/>
          </a:xfrm>
          <a:prstGeom prst="rect">
            <a:avLst/>
          </a:prstGeom>
        </p:spPr>
        <p:txBody>
          <a:bodyPr lIns="16607" tIns="16607" rIns="16607" bIns="16607">
            <a:spAutoFit/>
          </a:bodyPr>
          <a:lstStyle>
            <a:lvl1pPr marL="0" indent="0" algn="ctr" defTabSz="584199">
              <a:spcBef>
                <a:spcPts val="0"/>
              </a:spcBef>
              <a:buSzTx/>
              <a:buFontTx/>
              <a:buNone/>
              <a:defRPr sz="2200" i="1">
                <a:latin typeface="Helvetica Neue"/>
                <a:ea typeface="Helvetica Neue"/>
                <a:cs typeface="Helvetica Neue"/>
                <a:sym typeface="Helvetica Neue"/>
              </a:defRPr>
            </a:lvl1pPr>
          </a:lstStyle>
          <a:p>
            <a:r>
              <a:t>–Giovanni Mela</a:t>
            </a:r>
          </a:p>
        </p:txBody>
      </p:sp>
      <p:sp>
        <p:nvSpPr>
          <p:cNvPr id="94" name="“Inserisci qui una citazione”."/>
          <p:cNvSpPr txBox="1">
            <a:spLocks noGrp="1"/>
          </p:cNvSpPr>
          <p:nvPr>
            <p:ph type="body" sz="quarter" idx="14"/>
          </p:nvPr>
        </p:nvSpPr>
        <p:spPr>
          <a:xfrm>
            <a:off x="4791807" y="4271140"/>
            <a:ext cx="3421186" cy="1012028"/>
          </a:xfrm>
          <a:prstGeom prst="rect">
            <a:avLst/>
          </a:prstGeom>
        </p:spPr>
        <p:txBody>
          <a:bodyPr lIns="16607" tIns="16607" rIns="16607" bIns="16607" anchor="ctr">
            <a:spAutoFit/>
          </a:bodyPr>
          <a:lstStyle>
            <a:lvl1pPr marL="0" indent="0" algn="ctr" defTabSz="584199">
              <a:spcBef>
                <a:spcPts val="0"/>
              </a:spcBef>
              <a:buSzTx/>
              <a:buFontTx/>
              <a:buNone/>
              <a:defRPr sz="3200">
                <a:latin typeface="+mn-lt"/>
                <a:ea typeface="+mn-ea"/>
                <a:cs typeface="+mn-cs"/>
                <a:sym typeface="Helvetica Neue Medium"/>
              </a:defRPr>
            </a:lvl1pPr>
          </a:lstStyle>
          <a:p>
            <a:r>
              <a:t>“Inserisci qui una citazione”. </a:t>
            </a:r>
          </a:p>
        </p:txBody>
      </p:sp>
      <p:sp>
        <p:nvSpPr>
          <p:cNvPr id="95"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Immagine"/>
          <p:cNvSpPr>
            <a:spLocks noGrp="1"/>
          </p:cNvSpPr>
          <p:nvPr>
            <p:ph type="pic" sz="quarter" idx="13"/>
          </p:nvPr>
        </p:nvSpPr>
        <p:spPr>
          <a:xfrm>
            <a:off x="4066086" y="3282461"/>
            <a:ext cx="4872628" cy="3250957"/>
          </a:xfrm>
          <a:prstGeom prst="rect">
            <a:avLst/>
          </a:prstGeom>
        </p:spPr>
        <p:txBody>
          <a:bodyPr lIns="91439" tIns="45719" rIns="91439" bIns="45719"/>
          <a:lstStyle/>
          <a:p>
            <a:endParaRPr/>
          </a:p>
        </p:txBody>
      </p:sp>
      <p:sp>
        <p:nvSpPr>
          <p:cNvPr id="103"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uoto">
    <p:spTree>
      <p:nvGrpSpPr>
        <p:cNvPr id="1" name=""/>
        <p:cNvGrpSpPr/>
        <p:nvPr/>
      </p:nvGrpSpPr>
      <p:grpSpPr>
        <a:xfrm>
          <a:off x="0" y="0"/>
          <a:ext cx="0" cy="0"/>
          <a:chOff x="0" y="0"/>
          <a:chExt cx="0" cy="0"/>
        </a:xfrm>
      </p:grpSpPr>
      <p:sp>
        <p:nvSpPr>
          <p:cNvPr id="110"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7"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24" name="Rettangolo"/>
          <p:cNvSpPr/>
          <p:nvPr/>
        </p:nvSpPr>
        <p:spPr>
          <a:xfrm>
            <a:off x="-253162" y="9044369"/>
            <a:ext cx="13511124" cy="1270001"/>
          </a:xfrm>
          <a:prstGeom prst="rect">
            <a:avLst/>
          </a:prstGeom>
          <a:solidFill>
            <a:srgbClr val="2973B4"/>
          </a:solidFill>
          <a:ln w="3175">
            <a:miter lim="400000"/>
          </a:ln>
        </p:spPr>
        <p:txBody>
          <a:bodyPr lIns="16607" tIns="16607" rIns="16607" bIns="16607" anchor="ctr"/>
          <a:lstStyle/>
          <a:p>
            <a:pPr>
              <a:defRPr sz="1800" b="0">
                <a:solidFill>
                  <a:srgbClr val="FFFFFF"/>
                </a:solidFill>
                <a:latin typeface="+mn-lt"/>
                <a:ea typeface="+mn-ea"/>
                <a:cs typeface="+mn-cs"/>
                <a:sym typeface="Helvetica Neue Medium"/>
              </a:defRPr>
            </a:pPr>
            <a:endParaRPr/>
          </a:p>
        </p:txBody>
      </p:sp>
      <p:pic>
        <p:nvPicPr>
          <p:cNvPr id="125" name="Logo_Indire_bianco_per_web.png" descr="Logo_Indire_bianco_per_web.png"/>
          <p:cNvPicPr>
            <a:picLocks noChangeAspect="1"/>
          </p:cNvPicPr>
          <p:nvPr/>
        </p:nvPicPr>
        <p:blipFill>
          <a:blip r:embed="rId2">
            <a:extLst/>
          </a:blip>
          <a:stretch>
            <a:fillRect/>
          </a:stretch>
        </p:blipFill>
        <p:spPr>
          <a:xfrm>
            <a:off x="5608836" y="9044725"/>
            <a:ext cx="1787128" cy="710384"/>
          </a:xfrm>
          <a:prstGeom prst="rect">
            <a:avLst/>
          </a:prstGeom>
          <a:ln w="3175">
            <a:miter lim="400000"/>
          </a:ln>
        </p:spPr>
      </p:pic>
      <p:pic>
        <p:nvPicPr>
          <p:cNvPr id="126" name="logo corto FSE bianco trasp_Tavola disegno 1.png" descr="logo corto FSE bianco trasp_Tavola disegno 1.png"/>
          <p:cNvPicPr>
            <a:picLocks noChangeAspect="1"/>
          </p:cNvPicPr>
          <p:nvPr/>
        </p:nvPicPr>
        <p:blipFill>
          <a:blip r:embed="rId3">
            <a:extLst/>
          </a:blip>
          <a:stretch>
            <a:fillRect/>
          </a:stretch>
        </p:blipFill>
        <p:spPr>
          <a:xfrm>
            <a:off x="10056347" y="9044725"/>
            <a:ext cx="2539294" cy="711201"/>
          </a:xfrm>
          <a:prstGeom prst="rect">
            <a:avLst/>
          </a:prstGeom>
          <a:ln w="3175">
            <a:miter lim="400000"/>
          </a:ln>
        </p:spPr>
      </p:pic>
      <p:pic>
        <p:nvPicPr>
          <p:cNvPr id="127" name="bianco.png" descr="bianco.png"/>
          <p:cNvPicPr>
            <a:picLocks noChangeAspect="1"/>
          </p:cNvPicPr>
          <p:nvPr/>
        </p:nvPicPr>
        <p:blipFill>
          <a:blip r:embed="rId4">
            <a:extLst/>
          </a:blip>
          <a:stretch>
            <a:fillRect/>
          </a:stretch>
        </p:blipFill>
        <p:spPr>
          <a:xfrm>
            <a:off x="474156" y="9044725"/>
            <a:ext cx="1894356" cy="710384"/>
          </a:xfrm>
          <a:prstGeom prst="rect">
            <a:avLst/>
          </a:prstGeom>
          <a:ln w="3175">
            <a:miter lim="400000"/>
          </a:ln>
        </p:spPr>
      </p:pic>
      <p:sp>
        <p:nvSpPr>
          <p:cNvPr id="128" name="Rettangolo"/>
          <p:cNvSpPr/>
          <p:nvPr/>
        </p:nvSpPr>
        <p:spPr>
          <a:xfrm>
            <a:off x="-3" y="-6687"/>
            <a:ext cx="13004807" cy="320305"/>
          </a:xfrm>
          <a:prstGeom prst="rect">
            <a:avLst/>
          </a:prstGeom>
          <a:solidFill>
            <a:srgbClr val="2372B6"/>
          </a:solidFill>
          <a:ln w="12700">
            <a:solidFill>
              <a:srgbClr val="4A7EBB"/>
            </a:solidFill>
          </a:ln>
          <a:effectLst>
            <a:outerShdw blurRad="88900" dist="45407"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sp>
        <p:nvSpPr>
          <p:cNvPr id="129" name="Seminario nazionale della Rete Avanguardie educative - Palermo, 27-28 maggio 2019"/>
          <p:cNvSpPr txBox="1"/>
          <p:nvPr/>
        </p:nvSpPr>
        <p:spPr>
          <a:xfrm>
            <a:off x="-6354" y="-2911"/>
            <a:ext cx="13017508" cy="61741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6607" tIns="16607" rIns="16607" bIns="16607" anchor="ctr">
            <a:spAutoFit/>
          </a:bodyPr>
          <a:lstStyle/>
          <a:p>
            <a:pPr>
              <a:defRPr sz="1900" b="0">
                <a:solidFill>
                  <a:srgbClr val="FFFFFF"/>
                </a:solidFill>
                <a:latin typeface="Lato Light"/>
                <a:ea typeface="Lato Light"/>
                <a:cs typeface="Lato Light"/>
                <a:sym typeface="Lato Light"/>
              </a:defRPr>
            </a:pPr>
            <a:r>
              <a:t>Seminario nazionale della Rete </a:t>
            </a:r>
            <a:r>
              <a:rPr i="1">
                <a:latin typeface="Lato Regular"/>
                <a:ea typeface="Lato Regular"/>
                <a:cs typeface="Lato Regular"/>
                <a:sym typeface="Lato Regular"/>
              </a:rPr>
              <a:t>Avanguardie educative </a:t>
            </a:r>
            <a:r>
              <a:t>- Palermo, 27-28 maggio 2019</a:t>
            </a:r>
          </a:p>
        </p:txBody>
      </p:sp>
      <p:sp>
        <p:nvSpPr>
          <p:cNvPr id="130"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Orizzontale">
    <p:spTree>
      <p:nvGrpSpPr>
        <p:cNvPr id="1" name=""/>
        <p:cNvGrpSpPr/>
        <p:nvPr/>
      </p:nvGrpSpPr>
      <p:grpSpPr>
        <a:xfrm>
          <a:off x="0" y="0"/>
          <a:ext cx="0" cy="0"/>
          <a:chOff x="0" y="0"/>
          <a:chExt cx="0" cy="0"/>
        </a:xfrm>
      </p:grpSpPr>
      <p:sp>
        <p:nvSpPr>
          <p:cNvPr id="20" name="Immagine"/>
          <p:cNvSpPr>
            <a:spLocks noGrp="1"/>
          </p:cNvSpPr>
          <p:nvPr>
            <p:ph type="pic" sz="quarter" idx="13"/>
          </p:nvPr>
        </p:nvSpPr>
        <p:spPr>
          <a:xfrm>
            <a:off x="4906913" y="3376974"/>
            <a:ext cx="3188679" cy="2126893"/>
          </a:xfrm>
          <a:prstGeom prst="rect">
            <a:avLst/>
          </a:prstGeom>
        </p:spPr>
        <p:txBody>
          <a:bodyPr lIns="91439" tIns="45719" rIns="91439" bIns="45719"/>
          <a:lstStyle/>
          <a:p>
            <a:endParaRPr/>
          </a:p>
        </p:txBody>
      </p:sp>
      <p:sp>
        <p:nvSpPr>
          <p:cNvPr id="21" name="Titolo Testo"/>
          <p:cNvSpPr txBox="1">
            <a:spLocks noGrp="1"/>
          </p:cNvSpPr>
          <p:nvPr>
            <p:ph type="title"/>
          </p:nvPr>
        </p:nvSpPr>
        <p:spPr>
          <a:xfrm>
            <a:off x="4791807" y="5478828"/>
            <a:ext cx="3421186" cy="465017"/>
          </a:xfrm>
          <a:prstGeom prst="rect">
            <a:avLst/>
          </a:prstGeom>
        </p:spPr>
        <p:txBody>
          <a:bodyPr lIns="16607" tIns="16607" rIns="16607" bIns="16607" anchor="b">
            <a:normAutofit/>
          </a:bodyPr>
          <a:lstStyle>
            <a:lvl1pPr defTabSz="584199">
              <a:defRPr sz="7800">
                <a:latin typeface="+mn-lt"/>
                <a:ea typeface="+mn-ea"/>
                <a:cs typeface="+mn-cs"/>
                <a:sym typeface="Helvetica Neue Medium"/>
              </a:defRPr>
            </a:lvl1pPr>
          </a:lstStyle>
          <a:p>
            <a:r>
              <a:t>Titolo Testo</a:t>
            </a:r>
          </a:p>
        </p:txBody>
      </p:sp>
      <p:sp>
        <p:nvSpPr>
          <p:cNvPr id="22" name="Corpo livello uno…"/>
          <p:cNvSpPr txBox="1">
            <a:spLocks noGrp="1"/>
          </p:cNvSpPr>
          <p:nvPr>
            <p:ph type="body" sz="quarter" idx="1"/>
          </p:nvPr>
        </p:nvSpPr>
        <p:spPr>
          <a:xfrm>
            <a:off x="4791807" y="5947996"/>
            <a:ext cx="3421186" cy="369522"/>
          </a:xfrm>
          <a:prstGeom prst="rect">
            <a:avLst/>
          </a:prstGeom>
        </p:spPr>
        <p:txBody>
          <a:bodyPr lIns="16607" tIns="16607" rIns="16607" bIns="16607">
            <a:normAutofit/>
          </a:bodyPr>
          <a:lstStyle>
            <a:lvl1pPr marL="0" indent="0" algn="ctr" defTabSz="584199">
              <a:spcBef>
                <a:spcPts val="0"/>
              </a:spcBef>
              <a:buSzTx/>
              <a:buFontTx/>
              <a:buNone/>
              <a:defRPr sz="3400">
                <a:latin typeface="Helvetica Neue"/>
                <a:ea typeface="Helvetica Neue"/>
                <a:cs typeface="Helvetica Neue"/>
                <a:sym typeface="Helvetica Neue"/>
              </a:defRPr>
            </a:lvl1pPr>
            <a:lvl2pPr marL="0" indent="0" algn="ctr" defTabSz="584199">
              <a:spcBef>
                <a:spcPts val="0"/>
              </a:spcBef>
              <a:buSzTx/>
              <a:buFontTx/>
              <a:buNone/>
              <a:defRPr sz="3400">
                <a:latin typeface="Helvetica Neue"/>
                <a:ea typeface="Helvetica Neue"/>
                <a:cs typeface="Helvetica Neue"/>
                <a:sym typeface="Helvetica Neue"/>
              </a:defRPr>
            </a:lvl2pPr>
            <a:lvl3pPr marL="0" indent="0" algn="ctr" defTabSz="584199">
              <a:spcBef>
                <a:spcPts val="0"/>
              </a:spcBef>
              <a:buSzTx/>
              <a:buFontTx/>
              <a:buNone/>
              <a:defRPr sz="3400">
                <a:latin typeface="Helvetica Neue"/>
                <a:ea typeface="Helvetica Neue"/>
                <a:cs typeface="Helvetica Neue"/>
                <a:sym typeface="Helvetica Neue"/>
              </a:defRPr>
            </a:lvl3pPr>
            <a:lvl4pPr marL="0" indent="0" algn="ctr" defTabSz="584199">
              <a:spcBef>
                <a:spcPts val="0"/>
              </a:spcBef>
              <a:buSzTx/>
              <a:buFontTx/>
              <a:buNone/>
              <a:defRPr sz="3400">
                <a:latin typeface="Helvetica Neue"/>
                <a:ea typeface="Helvetica Neue"/>
                <a:cs typeface="Helvetica Neue"/>
                <a:sym typeface="Helvetica Neue"/>
              </a:defRPr>
            </a:lvl4pPr>
            <a:lvl5pPr marL="0" indent="0" algn="ctr" defTabSz="584199">
              <a:spcBef>
                <a:spcPts val="0"/>
              </a:spcBef>
              <a:buSzTx/>
              <a:buFontTx/>
              <a:buNone/>
              <a:defRPr sz="3400">
                <a:latin typeface="Helvetica Neue"/>
                <a:ea typeface="Helvetica Neue"/>
                <a:cs typeface="Helvetica Neue"/>
                <a:sym typeface="Helvetica Neue"/>
              </a:defRPr>
            </a:lvl5pPr>
          </a:lstStyle>
          <a:p>
            <a:r>
              <a:t>Corpo livello uno</a:t>
            </a:r>
          </a:p>
          <a:p>
            <a:pPr lvl="1"/>
            <a:r>
              <a:t>Corpo livello due</a:t>
            </a:r>
          </a:p>
          <a:p>
            <a:pPr lvl="2"/>
            <a:r>
              <a:t>Corpo livello tre</a:t>
            </a:r>
          </a:p>
          <a:p>
            <a:pPr lvl="3"/>
            <a:r>
              <a:t>Corpo livello quattro</a:t>
            </a:r>
          </a:p>
          <a:p>
            <a:pPr lvl="4"/>
            <a:r>
              <a:t>Corpo livello cinque</a:t>
            </a:r>
          </a:p>
        </p:txBody>
      </p:sp>
      <p:sp>
        <p:nvSpPr>
          <p:cNvPr id="23"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olo - Centrato">
    <p:spTree>
      <p:nvGrpSpPr>
        <p:cNvPr id="1" name=""/>
        <p:cNvGrpSpPr/>
        <p:nvPr/>
      </p:nvGrpSpPr>
      <p:grpSpPr>
        <a:xfrm>
          <a:off x="0" y="0"/>
          <a:ext cx="0" cy="0"/>
          <a:chOff x="0" y="0"/>
          <a:chExt cx="0" cy="0"/>
        </a:xfrm>
      </p:grpSpPr>
      <p:sp>
        <p:nvSpPr>
          <p:cNvPr id="30" name="Titolo Testo"/>
          <p:cNvSpPr txBox="1">
            <a:spLocks noGrp="1"/>
          </p:cNvSpPr>
          <p:nvPr>
            <p:ph type="title"/>
          </p:nvPr>
        </p:nvSpPr>
        <p:spPr>
          <a:xfrm>
            <a:off x="4791807" y="4337050"/>
            <a:ext cx="3421186" cy="1079500"/>
          </a:xfrm>
          <a:prstGeom prst="rect">
            <a:avLst/>
          </a:prstGeom>
        </p:spPr>
        <p:txBody>
          <a:bodyPr lIns="16607" tIns="16607" rIns="16607" bIns="16607">
            <a:normAutofit/>
          </a:bodyPr>
          <a:lstStyle>
            <a:lvl1pPr defTabSz="584199">
              <a:defRPr sz="7800">
                <a:latin typeface="+mn-lt"/>
                <a:ea typeface="+mn-ea"/>
                <a:cs typeface="+mn-cs"/>
                <a:sym typeface="Helvetica Neue Medium"/>
              </a:defRPr>
            </a:lvl1pPr>
          </a:lstStyle>
          <a:p>
            <a:r>
              <a:t>Titolo Testo</a:t>
            </a:r>
          </a:p>
        </p:txBody>
      </p:sp>
      <p:sp>
        <p:nvSpPr>
          <p:cNvPr id="31"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Verticale">
    <p:spTree>
      <p:nvGrpSpPr>
        <p:cNvPr id="1" name=""/>
        <p:cNvGrpSpPr/>
        <p:nvPr/>
      </p:nvGrpSpPr>
      <p:grpSpPr>
        <a:xfrm>
          <a:off x="0" y="0"/>
          <a:ext cx="0" cy="0"/>
          <a:chOff x="0" y="0"/>
          <a:chExt cx="0" cy="0"/>
        </a:xfrm>
      </p:grpSpPr>
      <p:sp>
        <p:nvSpPr>
          <p:cNvPr id="38" name="Immagine"/>
          <p:cNvSpPr>
            <a:spLocks noGrp="1"/>
          </p:cNvSpPr>
          <p:nvPr>
            <p:ph type="pic" sz="quarter" idx="13"/>
          </p:nvPr>
        </p:nvSpPr>
        <p:spPr>
          <a:xfrm>
            <a:off x="5116695" y="3483138"/>
            <a:ext cx="4054354" cy="2702903"/>
          </a:xfrm>
          <a:prstGeom prst="rect">
            <a:avLst/>
          </a:prstGeom>
        </p:spPr>
        <p:txBody>
          <a:bodyPr lIns="91439" tIns="45719" rIns="91439" bIns="45719"/>
          <a:lstStyle/>
          <a:p>
            <a:endParaRPr/>
          </a:p>
        </p:txBody>
      </p:sp>
      <p:sp>
        <p:nvSpPr>
          <p:cNvPr id="39" name="Titolo Testo"/>
          <p:cNvSpPr txBox="1">
            <a:spLocks noGrp="1"/>
          </p:cNvSpPr>
          <p:nvPr>
            <p:ph type="title"/>
          </p:nvPr>
        </p:nvSpPr>
        <p:spPr>
          <a:xfrm>
            <a:off x="4688009" y="3490057"/>
            <a:ext cx="1743809" cy="1303705"/>
          </a:xfrm>
          <a:prstGeom prst="rect">
            <a:avLst/>
          </a:prstGeom>
        </p:spPr>
        <p:txBody>
          <a:bodyPr lIns="16607" tIns="16607" rIns="16607" bIns="16607" anchor="b">
            <a:normAutofit/>
          </a:bodyPr>
          <a:lstStyle>
            <a:lvl1pPr defTabSz="584199">
              <a:defRPr sz="5600">
                <a:latin typeface="+mn-lt"/>
                <a:ea typeface="+mn-ea"/>
                <a:cs typeface="+mn-cs"/>
                <a:sym typeface="Helvetica Neue Medium"/>
              </a:defRPr>
            </a:lvl1pPr>
          </a:lstStyle>
          <a:p>
            <a:r>
              <a:t>Titolo Testo</a:t>
            </a:r>
          </a:p>
        </p:txBody>
      </p:sp>
      <p:sp>
        <p:nvSpPr>
          <p:cNvPr id="40" name="Corpo livello uno…"/>
          <p:cNvSpPr txBox="1">
            <a:spLocks noGrp="1"/>
          </p:cNvSpPr>
          <p:nvPr>
            <p:ph type="body" sz="quarter" idx="1"/>
          </p:nvPr>
        </p:nvSpPr>
        <p:spPr>
          <a:xfrm>
            <a:off x="4688009" y="4826977"/>
            <a:ext cx="1743809" cy="1345224"/>
          </a:xfrm>
          <a:prstGeom prst="rect">
            <a:avLst/>
          </a:prstGeom>
        </p:spPr>
        <p:txBody>
          <a:bodyPr lIns="16607" tIns="16607" rIns="16607" bIns="16607">
            <a:normAutofit/>
          </a:bodyPr>
          <a:lstStyle>
            <a:lvl1pPr marL="0" indent="0" algn="ctr" defTabSz="584199">
              <a:spcBef>
                <a:spcPts val="0"/>
              </a:spcBef>
              <a:buSzTx/>
              <a:buFontTx/>
              <a:buNone/>
              <a:defRPr sz="3400">
                <a:latin typeface="Helvetica Neue"/>
                <a:ea typeface="Helvetica Neue"/>
                <a:cs typeface="Helvetica Neue"/>
                <a:sym typeface="Helvetica Neue"/>
              </a:defRPr>
            </a:lvl1pPr>
            <a:lvl2pPr marL="0" indent="0" algn="ctr" defTabSz="584199">
              <a:spcBef>
                <a:spcPts val="0"/>
              </a:spcBef>
              <a:buSzTx/>
              <a:buFontTx/>
              <a:buNone/>
              <a:defRPr sz="3400">
                <a:latin typeface="Helvetica Neue"/>
                <a:ea typeface="Helvetica Neue"/>
                <a:cs typeface="Helvetica Neue"/>
                <a:sym typeface="Helvetica Neue"/>
              </a:defRPr>
            </a:lvl2pPr>
            <a:lvl3pPr marL="0" indent="0" algn="ctr" defTabSz="584199">
              <a:spcBef>
                <a:spcPts val="0"/>
              </a:spcBef>
              <a:buSzTx/>
              <a:buFontTx/>
              <a:buNone/>
              <a:defRPr sz="3400">
                <a:latin typeface="Helvetica Neue"/>
                <a:ea typeface="Helvetica Neue"/>
                <a:cs typeface="Helvetica Neue"/>
                <a:sym typeface="Helvetica Neue"/>
              </a:defRPr>
            </a:lvl3pPr>
            <a:lvl4pPr marL="0" indent="0" algn="ctr" defTabSz="584199">
              <a:spcBef>
                <a:spcPts val="0"/>
              </a:spcBef>
              <a:buSzTx/>
              <a:buFontTx/>
              <a:buNone/>
              <a:defRPr sz="3400">
                <a:latin typeface="Helvetica Neue"/>
                <a:ea typeface="Helvetica Neue"/>
                <a:cs typeface="Helvetica Neue"/>
                <a:sym typeface="Helvetica Neue"/>
              </a:defRPr>
            </a:lvl4pPr>
            <a:lvl5pPr marL="0" indent="0" algn="ctr" defTabSz="584199">
              <a:spcBef>
                <a:spcPts val="0"/>
              </a:spcBef>
              <a:buSzTx/>
              <a:buFontTx/>
              <a:buNone/>
              <a:defRPr sz="3400">
                <a:latin typeface="Helvetica Neue"/>
                <a:ea typeface="Helvetica Neue"/>
                <a:cs typeface="Helvetica Neue"/>
                <a:sym typeface="Helvetica Neue"/>
              </a:defRPr>
            </a:lvl5pPr>
          </a:lstStyle>
          <a:p>
            <a:r>
              <a:t>Corpo livello uno</a:t>
            </a:r>
          </a:p>
          <a:p>
            <a:pPr lvl="1"/>
            <a:r>
              <a:t>Corpo livello due</a:t>
            </a:r>
          </a:p>
          <a:p>
            <a:pPr lvl="2"/>
            <a:r>
              <a:t>Corpo livello tre</a:t>
            </a:r>
          </a:p>
          <a:p>
            <a:pPr lvl="3"/>
            <a:r>
              <a:t>Corpo livello quattro</a:t>
            </a:r>
          </a:p>
          <a:p>
            <a:pPr lvl="4"/>
            <a:r>
              <a:t>Corpo livello cinque</a:t>
            </a:r>
          </a:p>
        </p:txBody>
      </p:sp>
      <p:sp>
        <p:nvSpPr>
          <p:cNvPr id="41"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olo - In alto">
    <p:spTree>
      <p:nvGrpSpPr>
        <p:cNvPr id="1" name=""/>
        <p:cNvGrpSpPr/>
        <p:nvPr/>
      </p:nvGrpSpPr>
      <p:grpSpPr>
        <a:xfrm>
          <a:off x="0" y="0"/>
          <a:ext cx="0" cy="0"/>
          <a:chOff x="0" y="0"/>
          <a:chExt cx="0" cy="0"/>
        </a:xfrm>
      </p:grpSpPr>
      <p:sp>
        <p:nvSpPr>
          <p:cNvPr id="48" name="Titolo Testo"/>
          <p:cNvSpPr txBox="1">
            <a:spLocks noGrp="1"/>
          </p:cNvSpPr>
          <p:nvPr>
            <p:ph type="title"/>
          </p:nvPr>
        </p:nvSpPr>
        <p:spPr>
          <a:xfrm>
            <a:off x="4688009" y="3365500"/>
            <a:ext cx="3628782" cy="705827"/>
          </a:xfrm>
          <a:prstGeom prst="rect">
            <a:avLst/>
          </a:prstGeom>
        </p:spPr>
        <p:txBody>
          <a:bodyPr lIns="16607" tIns="16607" rIns="16607" bIns="16607">
            <a:normAutofit/>
          </a:bodyPr>
          <a:lstStyle>
            <a:lvl1pPr defTabSz="584199">
              <a:defRPr sz="7800">
                <a:latin typeface="+mn-lt"/>
                <a:ea typeface="+mn-ea"/>
                <a:cs typeface="+mn-cs"/>
                <a:sym typeface="Helvetica Neue Medium"/>
              </a:defRPr>
            </a:lvl1pPr>
          </a:lstStyle>
          <a:p>
            <a:r>
              <a:t>Titolo Testo</a:t>
            </a:r>
          </a:p>
        </p:txBody>
      </p:sp>
      <p:sp>
        <p:nvSpPr>
          <p:cNvPr id="49"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olo e punti elenco">
    <p:spTree>
      <p:nvGrpSpPr>
        <p:cNvPr id="1" name=""/>
        <p:cNvGrpSpPr/>
        <p:nvPr/>
      </p:nvGrpSpPr>
      <p:grpSpPr>
        <a:xfrm>
          <a:off x="0" y="0"/>
          <a:ext cx="0" cy="0"/>
          <a:chOff x="0" y="0"/>
          <a:chExt cx="0" cy="0"/>
        </a:xfrm>
      </p:grpSpPr>
      <p:sp>
        <p:nvSpPr>
          <p:cNvPr id="56" name="Titolo Testo"/>
          <p:cNvSpPr txBox="1">
            <a:spLocks noGrp="1"/>
          </p:cNvSpPr>
          <p:nvPr>
            <p:ph type="title"/>
          </p:nvPr>
        </p:nvSpPr>
        <p:spPr>
          <a:xfrm>
            <a:off x="4688009" y="3365500"/>
            <a:ext cx="3628782" cy="705827"/>
          </a:xfrm>
          <a:prstGeom prst="rect">
            <a:avLst/>
          </a:prstGeom>
        </p:spPr>
        <p:txBody>
          <a:bodyPr lIns="16607" tIns="16607" rIns="16607" bIns="16607">
            <a:normAutofit/>
          </a:bodyPr>
          <a:lstStyle>
            <a:lvl1pPr defTabSz="584199">
              <a:defRPr sz="7800">
                <a:latin typeface="+mn-lt"/>
                <a:ea typeface="+mn-ea"/>
                <a:cs typeface="+mn-cs"/>
                <a:sym typeface="Helvetica Neue Medium"/>
              </a:defRPr>
            </a:lvl1pPr>
          </a:lstStyle>
          <a:p>
            <a:r>
              <a:t>Titolo Testo</a:t>
            </a:r>
          </a:p>
        </p:txBody>
      </p:sp>
      <p:sp>
        <p:nvSpPr>
          <p:cNvPr id="57" name="Corpo livello uno…"/>
          <p:cNvSpPr txBox="1">
            <a:spLocks noGrp="1"/>
          </p:cNvSpPr>
          <p:nvPr>
            <p:ph type="body" sz="quarter" idx="1"/>
          </p:nvPr>
        </p:nvSpPr>
        <p:spPr>
          <a:xfrm>
            <a:off x="4688009" y="4129453"/>
            <a:ext cx="3628782" cy="2055203"/>
          </a:xfrm>
          <a:prstGeom prst="rect">
            <a:avLst/>
          </a:prstGeom>
        </p:spPr>
        <p:txBody>
          <a:bodyPr lIns="16607" tIns="16607" rIns="16607" bIns="16607" anchor="ctr">
            <a:normAutofit/>
          </a:bodyPr>
          <a:lstStyle>
            <a:lvl1pPr marL="416718" indent="-416718" defTabSz="584199">
              <a:spcBef>
                <a:spcPts val="4200"/>
              </a:spcBef>
              <a:buSzPct val="145000"/>
              <a:buFontTx/>
              <a:buChar char="•"/>
              <a:defRPr sz="3000">
                <a:latin typeface="Helvetica Neue"/>
                <a:ea typeface="Helvetica Neue"/>
                <a:cs typeface="Helvetica Neue"/>
                <a:sym typeface="Helvetica Neue"/>
              </a:defRPr>
            </a:lvl1pPr>
            <a:lvl2pPr marL="861218" indent="-416718" defTabSz="584199">
              <a:spcBef>
                <a:spcPts val="4200"/>
              </a:spcBef>
              <a:buSzPct val="145000"/>
              <a:buFontTx/>
              <a:buChar char="•"/>
              <a:defRPr sz="3000">
                <a:latin typeface="Helvetica Neue"/>
                <a:ea typeface="Helvetica Neue"/>
                <a:cs typeface="Helvetica Neue"/>
                <a:sym typeface="Helvetica Neue"/>
              </a:defRPr>
            </a:lvl2pPr>
            <a:lvl3pPr marL="1305718" indent="-416718" defTabSz="584199">
              <a:spcBef>
                <a:spcPts val="4200"/>
              </a:spcBef>
              <a:buSzPct val="145000"/>
              <a:buFontTx/>
              <a:defRPr sz="3000">
                <a:latin typeface="Helvetica Neue"/>
                <a:ea typeface="Helvetica Neue"/>
                <a:cs typeface="Helvetica Neue"/>
                <a:sym typeface="Helvetica Neue"/>
              </a:defRPr>
            </a:lvl3pPr>
            <a:lvl4pPr marL="1750218" indent="-416718" defTabSz="584199">
              <a:spcBef>
                <a:spcPts val="4200"/>
              </a:spcBef>
              <a:buSzPct val="145000"/>
              <a:buFontTx/>
              <a:buChar char="•"/>
              <a:defRPr sz="3000">
                <a:latin typeface="Helvetica Neue"/>
                <a:ea typeface="Helvetica Neue"/>
                <a:cs typeface="Helvetica Neue"/>
                <a:sym typeface="Helvetica Neue"/>
              </a:defRPr>
            </a:lvl4pPr>
            <a:lvl5pPr marL="2194718" indent="-416718" defTabSz="584199">
              <a:spcBef>
                <a:spcPts val="4200"/>
              </a:spcBef>
              <a:buSzPct val="145000"/>
              <a:buFontTx/>
              <a:buChar char="•"/>
              <a:defRPr sz="3000">
                <a:latin typeface="Helvetica Neue"/>
                <a:ea typeface="Helvetica Neue"/>
                <a:cs typeface="Helvetica Neue"/>
                <a:sym typeface="Helvetica Neue"/>
              </a:defRPr>
            </a:lvl5pPr>
          </a:lstStyle>
          <a:p>
            <a:r>
              <a:t>Corpo livello uno</a:t>
            </a:r>
          </a:p>
          <a:p>
            <a:pPr lvl="1"/>
            <a:r>
              <a:t>Corpo livello due</a:t>
            </a:r>
          </a:p>
          <a:p>
            <a:pPr lvl="2"/>
            <a:r>
              <a:t>Corpo livello tre</a:t>
            </a:r>
          </a:p>
          <a:p>
            <a:pPr lvl="3"/>
            <a:r>
              <a:t>Corpo livello quattro</a:t>
            </a:r>
          </a:p>
          <a:p>
            <a:pPr lvl="4"/>
            <a:r>
              <a:t>Corpo livello cinque</a:t>
            </a:r>
          </a:p>
        </p:txBody>
      </p:sp>
      <p:sp>
        <p:nvSpPr>
          <p:cNvPr id="58"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olo, punti elenco e foto">
    <p:spTree>
      <p:nvGrpSpPr>
        <p:cNvPr id="1" name=""/>
        <p:cNvGrpSpPr/>
        <p:nvPr/>
      </p:nvGrpSpPr>
      <p:grpSpPr>
        <a:xfrm>
          <a:off x="0" y="0"/>
          <a:ext cx="0" cy="0"/>
          <a:chOff x="0" y="0"/>
          <a:chExt cx="0" cy="0"/>
        </a:xfrm>
      </p:grpSpPr>
      <p:sp>
        <p:nvSpPr>
          <p:cNvPr id="65" name="Immagine"/>
          <p:cNvSpPr>
            <a:spLocks noGrp="1"/>
          </p:cNvSpPr>
          <p:nvPr>
            <p:ph type="pic" sz="quarter" idx="13"/>
          </p:nvPr>
        </p:nvSpPr>
        <p:spPr>
          <a:xfrm>
            <a:off x="5712496" y="4128069"/>
            <a:ext cx="3082804" cy="2055203"/>
          </a:xfrm>
          <a:prstGeom prst="rect">
            <a:avLst/>
          </a:prstGeom>
        </p:spPr>
        <p:txBody>
          <a:bodyPr lIns="91439" tIns="45719" rIns="91439" bIns="45719"/>
          <a:lstStyle/>
          <a:p>
            <a:endParaRPr/>
          </a:p>
        </p:txBody>
      </p:sp>
      <p:sp>
        <p:nvSpPr>
          <p:cNvPr id="66" name="Titolo Testo"/>
          <p:cNvSpPr txBox="1">
            <a:spLocks noGrp="1"/>
          </p:cNvSpPr>
          <p:nvPr>
            <p:ph type="title"/>
          </p:nvPr>
        </p:nvSpPr>
        <p:spPr>
          <a:xfrm>
            <a:off x="4688009" y="3365500"/>
            <a:ext cx="3628782" cy="705827"/>
          </a:xfrm>
          <a:prstGeom prst="rect">
            <a:avLst/>
          </a:prstGeom>
        </p:spPr>
        <p:txBody>
          <a:bodyPr lIns="16607" tIns="16607" rIns="16607" bIns="16607">
            <a:normAutofit/>
          </a:bodyPr>
          <a:lstStyle>
            <a:lvl1pPr defTabSz="584199">
              <a:defRPr sz="7800">
                <a:latin typeface="+mn-lt"/>
                <a:ea typeface="+mn-ea"/>
                <a:cs typeface="+mn-cs"/>
                <a:sym typeface="Helvetica Neue Medium"/>
              </a:defRPr>
            </a:lvl1pPr>
          </a:lstStyle>
          <a:p>
            <a:r>
              <a:t>Titolo Testo</a:t>
            </a:r>
          </a:p>
        </p:txBody>
      </p:sp>
      <p:sp>
        <p:nvSpPr>
          <p:cNvPr id="67" name="Corpo livello uno…"/>
          <p:cNvSpPr txBox="1">
            <a:spLocks noGrp="1"/>
          </p:cNvSpPr>
          <p:nvPr>
            <p:ph type="body" sz="quarter" idx="1"/>
          </p:nvPr>
        </p:nvSpPr>
        <p:spPr>
          <a:xfrm>
            <a:off x="4688009" y="4129453"/>
            <a:ext cx="1743809" cy="2055203"/>
          </a:xfrm>
          <a:prstGeom prst="rect">
            <a:avLst/>
          </a:prstGeom>
        </p:spPr>
        <p:txBody>
          <a:bodyPr lIns="16607" tIns="16607" rIns="16607" bIns="16607" anchor="ctr">
            <a:normAutofit/>
          </a:bodyPr>
          <a:lstStyle>
            <a:lvl1pPr marL="293914" indent="-293914" defTabSz="584199">
              <a:spcBef>
                <a:spcPts val="3200"/>
              </a:spcBef>
              <a:buSzPct val="145000"/>
              <a:buFontTx/>
              <a:buChar char="•"/>
              <a:defRPr sz="2400">
                <a:latin typeface="Helvetica Neue"/>
                <a:ea typeface="Helvetica Neue"/>
                <a:cs typeface="Helvetica Neue"/>
                <a:sym typeface="Helvetica Neue"/>
              </a:defRPr>
            </a:lvl1pPr>
            <a:lvl2pPr marL="636814" indent="-293914" defTabSz="584199">
              <a:spcBef>
                <a:spcPts val="3200"/>
              </a:spcBef>
              <a:buSzPct val="145000"/>
              <a:buFontTx/>
              <a:buChar char="•"/>
              <a:defRPr sz="2400">
                <a:latin typeface="Helvetica Neue"/>
                <a:ea typeface="Helvetica Neue"/>
                <a:cs typeface="Helvetica Neue"/>
                <a:sym typeface="Helvetica Neue"/>
              </a:defRPr>
            </a:lvl2pPr>
            <a:lvl3pPr marL="979714" indent="-293914" defTabSz="584199">
              <a:spcBef>
                <a:spcPts val="3200"/>
              </a:spcBef>
              <a:buSzPct val="145000"/>
              <a:buFontTx/>
              <a:defRPr sz="2400">
                <a:latin typeface="Helvetica Neue"/>
                <a:ea typeface="Helvetica Neue"/>
                <a:cs typeface="Helvetica Neue"/>
                <a:sym typeface="Helvetica Neue"/>
              </a:defRPr>
            </a:lvl3pPr>
            <a:lvl4pPr marL="1322614" indent="-293914" defTabSz="584199">
              <a:spcBef>
                <a:spcPts val="3200"/>
              </a:spcBef>
              <a:buSzPct val="145000"/>
              <a:buFontTx/>
              <a:buChar char="•"/>
              <a:defRPr sz="2400">
                <a:latin typeface="Helvetica Neue"/>
                <a:ea typeface="Helvetica Neue"/>
                <a:cs typeface="Helvetica Neue"/>
                <a:sym typeface="Helvetica Neue"/>
              </a:defRPr>
            </a:lvl4pPr>
            <a:lvl5pPr marL="1665514" indent="-293914" defTabSz="584199">
              <a:spcBef>
                <a:spcPts val="3200"/>
              </a:spcBef>
              <a:buSzPct val="145000"/>
              <a:buFontTx/>
              <a:buChar char="•"/>
              <a:defRPr sz="2400">
                <a:latin typeface="Helvetica Neue"/>
                <a:ea typeface="Helvetica Neue"/>
                <a:cs typeface="Helvetica Neue"/>
                <a:sym typeface="Helvetica Neue"/>
              </a:defRPr>
            </a:lvl5pPr>
          </a:lstStyle>
          <a:p>
            <a:r>
              <a:t>Corpo livello uno</a:t>
            </a:r>
          </a:p>
          <a:p>
            <a:pPr lvl="1"/>
            <a:r>
              <a:t>Corpo livello due</a:t>
            </a:r>
          </a:p>
          <a:p>
            <a:pPr lvl="2"/>
            <a:r>
              <a:t>Corpo livello tre</a:t>
            </a:r>
          </a:p>
          <a:p>
            <a:pPr lvl="3"/>
            <a:r>
              <a:t>Corpo livello quattro</a:t>
            </a:r>
          </a:p>
          <a:p>
            <a:pPr lvl="4"/>
            <a:r>
              <a:t>Corpo livello cinque</a:t>
            </a:r>
          </a:p>
        </p:txBody>
      </p:sp>
      <p:sp>
        <p:nvSpPr>
          <p:cNvPr id="68" name="Numero diapositiva"/>
          <p:cNvSpPr txBox="1">
            <a:spLocks noGrp="1"/>
          </p:cNvSpPr>
          <p:nvPr>
            <p:ph type="sldNum" sz="quarter" idx="2"/>
          </p:nvPr>
        </p:nvSpPr>
        <p:spPr>
          <a:xfrm>
            <a:off x="6379478" y="6321669"/>
            <a:ext cx="243630" cy="249116"/>
          </a:xfrm>
          <a:prstGeom prst="rect">
            <a:avLst/>
          </a:prstGeom>
        </p:spPr>
        <p:txBody>
          <a:bodyPr lIns="16607" tIns="16607" rIns="16607" bIns="16607" anchor="t"/>
          <a:lstStyle>
            <a:lvl1pPr algn="ctr" defTabSz="584199">
              <a:defRPr sz="1400">
                <a:latin typeface="Helvetica Light"/>
                <a:ea typeface="Helvetica Light"/>
                <a:cs typeface="Helvetica Light"/>
                <a:sym typeface="Helvetica Light"/>
              </a:defRPr>
            </a:lvl1p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ti elenco">
    <p:spTree>
      <p:nvGrpSpPr>
        <p:cNvPr id="1" name=""/>
        <p:cNvGrpSpPr/>
        <p:nvPr/>
      </p:nvGrpSpPr>
      <p:grpSpPr>
        <a:xfrm>
          <a:off x="0" y="0"/>
          <a:ext cx="0" cy="0"/>
          <a:chOff x="0" y="0"/>
          <a:chExt cx="0" cy="0"/>
        </a:xfrm>
      </p:grpSpPr>
      <p:sp>
        <p:nvSpPr>
          <p:cNvPr id="75" name="Corpo livello uno…"/>
          <p:cNvSpPr txBox="1">
            <a:spLocks noGrp="1"/>
          </p:cNvSpPr>
          <p:nvPr>
            <p:ph type="body" sz="quarter" idx="1"/>
          </p:nvPr>
        </p:nvSpPr>
        <p:spPr>
          <a:xfrm>
            <a:off x="4688009" y="3697653"/>
            <a:ext cx="3628782" cy="2358294"/>
          </a:xfrm>
          <a:prstGeom prst="rect">
            <a:avLst/>
          </a:prstGeom>
        </p:spPr>
        <p:txBody>
          <a:bodyPr lIns="16607" tIns="16607" rIns="16607" bIns="16607" anchor="ctr">
            <a:normAutofit/>
          </a:bodyPr>
          <a:lstStyle>
            <a:lvl1pPr marL="416718" indent="-416718" defTabSz="584199">
              <a:spcBef>
                <a:spcPts val="4200"/>
              </a:spcBef>
              <a:buSzPct val="145000"/>
              <a:buFontTx/>
              <a:buChar char="•"/>
              <a:defRPr sz="3000">
                <a:latin typeface="Helvetica Neue"/>
                <a:ea typeface="Helvetica Neue"/>
                <a:cs typeface="Helvetica Neue"/>
                <a:sym typeface="Helvetica Neue"/>
              </a:defRPr>
            </a:lvl1pPr>
            <a:lvl2pPr marL="861218" indent="-416718" defTabSz="584199">
              <a:spcBef>
                <a:spcPts val="4200"/>
              </a:spcBef>
              <a:buSzPct val="145000"/>
              <a:buFontTx/>
              <a:buChar char="•"/>
              <a:defRPr sz="3000">
                <a:latin typeface="Helvetica Neue"/>
                <a:ea typeface="Helvetica Neue"/>
                <a:cs typeface="Helvetica Neue"/>
                <a:sym typeface="Helvetica Neue"/>
              </a:defRPr>
            </a:lvl2pPr>
            <a:lvl3pPr marL="1305718" indent="-416718" defTabSz="584199">
              <a:spcBef>
                <a:spcPts val="4200"/>
              </a:spcBef>
              <a:buSzPct val="145000"/>
              <a:buFontTx/>
              <a:defRPr sz="3000">
                <a:latin typeface="Helvetica Neue"/>
                <a:ea typeface="Helvetica Neue"/>
                <a:cs typeface="Helvetica Neue"/>
                <a:sym typeface="Helvetica Neue"/>
              </a:defRPr>
            </a:lvl3pPr>
            <a:lvl4pPr marL="1750218" indent="-416718" defTabSz="584199">
              <a:spcBef>
                <a:spcPts val="4200"/>
              </a:spcBef>
              <a:buSzPct val="145000"/>
              <a:buFontTx/>
              <a:buChar char="•"/>
              <a:defRPr sz="3000">
                <a:latin typeface="Helvetica Neue"/>
                <a:ea typeface="Helvetica Neue"/>
                <a:cs typeface="Helvetica Neue"/>
                <a:sym typeface="Helvetica Neue"/>
              </a:defRPr>
            </a:lvl4pPr>
            <a:lvl5pPr marL="2194718" indent="-416718" defTabSz="584199">
              <a:spcBef>
                <a:spcPts val="4200"/>
              </a:spcBef>
              <a:buSzPct val="145000"/>
              <a:buFontTx/>
              <a:buChar char="•"/>
              <a:defRPr sz="3000">
                <a:latin typeface="Helvetica Neue"/>
                <a:ea typeface="Helvetica Neue"/>
                <a:cs typeface="Helvetica Neue"/>
                <a:sym typeface="Helvetica Neue"/>
              </a:defRPr>
            </a:lvl5pPr>
          </a:lstStyle>
          <a:p>
            <a:r>
              <a:t>Corpo livello uno</a:t>
            </a:r>
          </a:p>
          <a:p>
            <a:pPr lvl="1"/>
            <a:r>
              <a:t>Corpo livello due</a:t>
            </a:r>
          </a:p>
          <a:p>
            <a:pPr lvl="2"/>
            <a:r>
              <a:t>Corpo livello tre</a:t>
            </a:r>
          </a:p>
          <a:p>
            <a:pPr lvl="3"/>
            <a:r>
              <a:t>Corpo livello quattro</a:t>
            </a:r>
          </a:p>
          <a:p>
            <a:pPr lvl="4"/>
            <a:r>
              <a:t>Corpo livello cinque</a:t>
            </a:r>
          </a:p>
        </p:txBody>
      </p:sp>
      <p:sp>
        <p:nvSpPr>
          <p:cNvPr id="76"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 3 per pagina">
    <p:spTree>
      <p:nvGrpSpPr>
        <p:cNvPr id="1" name=""/>
        <p:cNvGrpSpPr/>
        <p:nvPr/>
      </p:nvGrpSpPr>
      <p:grpSpPr>
        <a:xfrm>
          <a:off x="0" y="0"/>
          <a:ext cx="0" cy="0"/>
          <a:chOff x="0" y="0"/>
          <a:chExt cx="0" cy="0"/>
        </a:xfrm>
      </p:grpSpPr>
      <p:sp>
        <p:nvSpPr>
          <p:cNvPr id="83" name="Immagine"/>
          <p:cNvSpPr>
            <a:spLocks noGrp="1"/>
          </p:cNvSpPr>
          <p:nvPr>
            <p:ph type="pic" sz="quarter" idx="13"/>
          </p:nvPr>
        </p:nvSpPr>
        <p:spPr>
          <a:xfrm>
            <a:off x="6560526" y="4926622"/>
            <a:ext cx="1979438" cy="1320313"/>
          </a:xfrm>
          <a:prstGeom prst="rect">
            <a:avLst/>
          </a:prstGeom>
        </p:spPr>
        <p:txBody>
          <a:bodyPr lIns="91439" tIns="45719" rIns="91439" bIns="45719"/>
          <a:lstStyle/>
          <a:p>
            <a:endParaRPr/>
          </a:p>
        </p:txBody>
      </p:sp>
      <p:sp>
        <p:nvSpPr>
          <p:cNvPr id="84" name="Immagine"/>
          <p:cNvSpPr>
            <a:spLocks noGrp="1"/>
          </p:cNvSpPr>
          <p:nvPr>
            <p:ph type="pic" sz="quarter" idx="14"/>
          </p:nvPr>
        </p:nvSpPr>
        <p:spPr>
          <a:xfrm>
            <a:off x="6502400" y="3573096"/>
            <a:ext cx="1918189" cy="1278793"/>
          </a:xfrm>
          <a:prstGeom prst="rect">
            <a:avLst/>
          </a:prstGeom>
        </p:spPr>
        <p:txBody>
          <a:bodyPr lIns="91439" tIns="45719" rIns="91439" bIns="45719"/>
          <a:lstStyle/>
          <a:p>
            <a:endParaRPr/>
          </a:p>
        </p:txBody>
      </p:sp>
      <p:sp>
        <p:nvSpPr>
          <p:cNvPr id="85" name="Immagine"/>
          <p:cNvSpPr>
            <a:spLocks noGrp="1"/>
          </p:cNvSpPr>
          <p:nvPr>
            <p:ph type="pic" sz="quarter" idx="15"/>
          </p:nvPr>
        </p:nvSpPr>
        <p:spPr>
          <a:xfrm>
            <a:off x="3600205" y="3573096"/>
            <a:ext cx="3917341" cy="2611560"/>
          </a:xfrm>
          <a:prstGeom prst="rect">
            <a:avLst/>
          </a:prstGeom>
        </p:spPr>
        <p:txBody>
          <a:bodyPr lIns="91439" tIns="45719" rIns="91439" bIns="45719"/>
          <a:lstStyle/>
          <a:p>
            <a:endParaRPr/>
          </a:p>
        </p:txBody>
      </p:sp>
      <p:sp>
        <p:nvSpPr>
          <p:cNvPr id="86"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Testo"/>
          <p:cNvSpPr txBox="1">
            <a:spLocks noGrp="1"/>
          </p:cNvSpPr>
          <p:nvPr>
            <p:ph type="title"/>
          </p:nvPr>
        </p:nvSpPr>
        <p:spPr>
          <a:xfrm>
            <a:off x="1948462" y="1095022"/>
            <a:ext cx="10403841" cy="2372925"/>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nchor="ctr"/>
          <a:lstStyle/>
          <a:p>
            <a:r>
              <a:t>Titolo Testo</a:t>
            </a:r>
          </a:p>
        </p:txBody>
      </p:sp>
      <p:sp>
        <p:nvSpPr>
          <p:cNvPr id="3" name="Corpo livello uno…"/>
          <p:cNvSpPr txBox="1">
            <a:spLocks noGrp="1"/>
          </p:cNvSpPr>
          <p:nvPr>
            <p:ph type="body" idx="1"/>
          </p:nvPr>
        </p:nvSpPr>
        <p:spPr>
          <a:xfrm>
            <a:off x="7258755" y="3467946"/>
            <a:ext cx="5093548" cy="628565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lstStyle/>
          <a:p>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a:spLocks noGrp="1"/>
          </p:cNvSpPr>
          <p:nvPr>
            <p:ph type="sldNum" sz="quarter" idx="2"/>
          </p:nvPr>
        </p:nvSpPr>
        <p:spPr>
          <a:xfrm>
            <a:off x="8951345" y="8864146"/>
            <a:ext cx="368763" cy="351995"/>
          </a:xfrm>
          <a:prstGeom prst="rect">
            <a:avLst/>
          </a:prstGeom>
          <a:ln w="3175">
            <a:miter lim="400000"/>
          </a:ln>
        </p:spPr>
        <p:txBody>
          <a:bodyPr wrap="none" lIns="65021" tIns="65021" rIns="65021" bIns="65021" anchor="ctr">
            <a:spAutoFit/>
          </a:bodyPr>
          <a:lstStyle>
            <a:lvl1pPr algn="r" defTabSz="650240">
              <a:defRPr sz="1600" b="0">
                <a:latin typeface="Arial"/>
                <a:ea typeface="Arial"/>
                <a:cs typeface="Arial"/>
                <a:sym typeface="Arial"/>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hf sldNum="0" hdr="0" dt="0"/>
  <p:txStyles>
    <p:titleStyle>
      <a:lvl1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1pPr>
      <a:lvl2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2pPr>
      <a:lvl3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3pPr>
      <a:lvl4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4pPr>
      <a:lvl5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5pPr>
      <a:lvl6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6pPr>
      <a:lvl7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7pPr>
      <a:lvl8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8pPr>
      <a:lvl9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9pPr>
    </p:titleStyle>
    <p:bodyStyle>
      <a:lvl1pPr marL="471487" marR="0" indent="-471487" algn="l" defTabSz="650240" latinLnBrk="0">
        <a:lnSpc>
          <a:spcPct val="100000"/>
        </a:lnSpc>
        <a:spcBef>
          <a:spcPts val="900"/>
        </a:spcBef>
        <a:spcAft>
          <a:spcPts val="0"/>
        </a:spcAft>
        <a:buClrTx/>
        <a:buSzPct val="100000"/>
        <a:buFont typeface="Arial"/>
        <a:buChar char="»"/>
        <a:tabLst/>
        <a:defRPr sz="4400" b="0" i="0" u="none" strike="noStrike" cap="none" spc="0" baseline="0">
          <a:solidFill>
            <a:srgbClr val="000000"/>
          </a:solidFill>
          <a:uFillTx/>
          <a:latin typeface="Calibri"/>
          <a:ea typeface="Calibri"/>
          <a:cs typeface="Calibri"/>
          <a:sym typeface="Calibri"/>
        </a:defRPr>
      </a:lvl1pPr>
      <a:lvl2pPr marL="906235" marR="0" indent="-449035" algn="l" defTabSz="650240" latinLnBrk="0">
        <a:lnSpc>
          <a:spcPct val="100000"/>
        </a:lnSpc>
        <a:spcBef>
          <a:spcPts val="900"/>
        </a:spcBef>
        <a:spcAft>
          <a:spcPts val="0"/>
        </a:spcAft>
        <a:buClrTx/>
        <a:buSzPct val="100000"/>
        <a:buFont typeface="Arial"/>
        <a:buChar char="–"/>
        <a:tabLst/>
        <a:defRPr sz="4400" b="0" i="0" u="none" strike="noStrike" cap="none" spc="0" baseline="0">
          <a:solidFill>
            <a:srgbClr val="000000"/>
          </a:solidFill>
          <a:uFillTx/>
          <a:latin typeface="Calibri"/>
          <a:ea typeface="Calibri"/>
          <a:cs typeface="Calibri"/>
          <a:sym typeface="Calibri"/>
        </a:defRPr>
      </a:lvl2pPr>
      <a:lvl3pPr marL="1333500" marR="0" indent="-419100" algn="l" defTabSz="650240" latinLnBrk="0">
        <a:lnSpc>
          <a:spcPct val="100000"/>
        </a:lnSpc>
        <a:spcBef>
          <a:spcPts val="900"/>
        </a:spcBef>
        <a:spcAft>
          <a:spcPts val="0"/>
        </a:spcAft>
        <a:buClrTx/>
        <a:buSzPct val="100000"/>
        <a:buFont typeface="Arial"/>
        <a:buChar char="•"/>
        <a:tabLst/>
        <a:defRPr sz="4400" b="0" i="0" u="none" strike="noStrike" cap="none" spc="0" baseline="0">
          <a:solidFill>
            <a:srgbClr val="000000"/>
          </a:solidFill>
          <a:uFillTx/>
          <a:latin typeface="Calibri"/>
          <a:ea typeface="Calibri"/>
          <a:cs typeface="Calibri"/>
          <a:sym typeface="Calibri"/>
        </a:defRPr>
      </a:lvl3pPr>
      <a:lvl4pPr marL="1874520" marR="0" indent="-502920" algn="l" defTabSz="650240" latinLnBrk="0">
        <a:lnSpc>
          <a:spcPct val="100000"/>
        </a:lnSpc>
        <a:spcBef>
          <a:spcPts val="900"/>
        </a:spcBef>
        <a:spcAft>
          <a:spcPts val="0"/>
        </a:spcAft>
        <a:buClrTx/>
        <a:buSzPct val="100000"/>
        <a:buFont typeface="Arial"/>
        <a:buChar char="–"/>
        <a:tabLst/>
        <a:defRPr sz="4400" b="0" i="0" u="none" strike="noStrike" cap="none" spc="0" baseline="0">
          <a:solidFill>
            <a:srgbClr val="000000"/>
          </a:solidFill>
          <a:uFillTx/>
          <a:latin typeface="Calibri"/>
          <a:ea typeface="Calibri"/>
          <a:cs typeface="Calibri"/>
          <a:sym typeface="Calibri"/>
        </a:defRPr>
      </a:lvl4pPr>
      <a:lvl5pPr marL="2387600" marR="0" indent="-558800" algn="l" defTabSz="650240" latinLnBrk="0">
        <a:lnSpc>
          <a:spcPct val="100000"/>
        </a:lnSpc>
        <a:spcBef>
          <a:spcPts val="900"/>
        </a:spcBef>
        <a:spcAft>
          <a:spcPts val="0"/>
        </a:spcAft>
        <a:buClrTx/>
        <a:buSzPct val="100000"/>
        <a:buFont typeface="Arial"/>
        <a:buChar char="»"/>
        <a:tabLst/>
        <a:defRPr sz="4400" b="0" i="0" u="none" strike="noStrike" cap="none" spc="0" baseline="0">
          <a:solidFill>
            <a:srgbClr val="000000"/>
          </a:solidFill>
          <a:uFillTx/>
          <a:latin typeface="Calibri"/>
          <a:ea typeface="Calibri"/>
          <a:cs typeface="Calibri"/>
          <a:sym typeface="Calibri"/>
        </a:defRPr>
      </a:lvl5pPr>
      <a:lvl6pPr marL="0" marR="0" indent="0" algn="l" defTabSz="650240" latinLnBrk="0">
        <a:lnSpc>
          <a:spcPct val="100000"/>
        </a:lnSpc>
        <a:spcBef>
          <a:spcPts val="900"/>
        </a:spcBef>
        <a:spcAft>
          <a:spcPts val="0"/>
        </a:spcAft>
        <a:buClrTx/>
        <a:buSzTx/>
        <a:buFont typeface="Arial"/>
        <a:buNone/>
        <a:tabLst/>
        <a:defRPr sz="4400" b="0" i="0" u="none" strike="noStrike" cap="none" spc="0" baseline="0">
          <a:solidFill>
            <a:srgbClr val="000000"/>
          </a:solidFill>
          <a:uFillTx/>
          <a:latin typeface="Calibri"/>
          <a:ea typeface="Calibri"/>
          <a:cs typeface="Calibri"/>
          <a:sym typeface="Calibri"/>
        </a:defRPr>
      </a:lvl6pPr>
      <a:lvl7pPr marL="0" marR="0" indent="0" algn="l" defTabSz="650240" latinLnBrk="0">
        <a:lnSpc>
          <a:spcPct val="100000"/>
        </a:lnSpc>
        <a:spcBef>
          <a:spcPts val="900"/>
        </a:spcBef>
        <a:spcAft>
          <a:spcPts val="0"/>
        </a:spcAft>
        <a:buClrTx/>
        <a:buSzTx/>
        <a:buFont typeface="Arial"/>
        <a:buNone/>
        <a:tabLst/>
        <a:defRPr sz="4400" b="0" i="0" u="none" strike="noStrike" cap="none" spc="0" baseline="0">
          <a:solidFill>
            <a:srgbClr val="000000"/>
          </a:solidFill>
          <a:uFillTx/>
          <a:latin typeface="Calibri"/>
          <a:ea typeface="Calibri"/>
          <a:cs typeface="Calibri"/>
          <a:sym typeface="Calibri"/>
        </a:defRPr>
      </a:lvl7pPr>
      <a:lvl8pPr marL="0" marR="0" indent="0" algn="l" defTabSz="650240" latinLnBrk="0">
        <a:lnSpc>
          <a:spcPct val="100000"/>
        </a:lnSpc>
        <a:spcBef>
          <a:spcPts val="900"/>
        </a:spcBef>
        <a:spcAft>
          <a:spcPts val="0"/>
        </a:spcAft>
        <a:buClrTx/>
        <a:buSzTx/>
        <a:buFont typeface="Arial"/>
        <a:buNone/>
        <a:tabLst/>
        <a:defRPr sz="4400" b="0" i="0" u="none" strike="noStrike" cap="none" spc="0" baseline="0">
          <a:solidFill>
            <a:srgbClr val="000000"/>
          </a:solidFill>
          <a:uFillTx/>
          <a:latin typeface="Calibri"/>
          <a:ea typeface="Calibri"/>
          <a:cs typeface="Calibri"/>
          <a:sym typeface="Calibri"/>
        </a:defRPr>
      </a:lvl8pPr>
      <a:lvl9pPr marL="0" marR="0" indent="0" algn="l" defTabSz="650240" latinLnBrk="0">
        <a:lnSpc>
          <a:spcPct val="100000"/>
        </a:lnSpc>
        <a:spcBef>
          <a:spcPts val="900"/>
        </a:spcBef>
        <a:spcAft>
          <a:spcPts val="0"/>
        </a:spcAft>
        <a:buClrTx/>
        <a:buSzTx/>
        <a:buFont typeface="Arial"/>
        <a:buNone/>
        <a:tabLst/>
        <a:defRPr sz="4400" b="0" i="0" u="none" strike="noStrike" cap="none" spc="0" baseline="0">
          <a:solidFill>
            <a:srgbClr val="000000"/>
          </a:solidFill>
          <a:uFillTx/>
          <a:latin typeface="Calibri"/>
          <a:ea typeface="Calibri"/>
          <a:cs typeface="Calibri"/>
          <a:sym typeface="Calibri"/>
        </a:defRPr>
      </a:lvl9pPr>
    </p:bodyStyle>
    <p:otherStyle>
      <a:lvl1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1pPr>
      <a:lvl2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2pPr>
      <a:lvl3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3pPr>
      <a:lvl4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4pPr>
      <a:lvl5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5pPr>
      <a:lvl6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6pPr>
      <a:lvl7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7pPr>
      <a:lvl8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8pPr>
      <a:lvl9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ur-lex.europa.eu/legal-content/IT/TXT/PDF/?uri=CELEX:32018H0604(01)&amp;from=EN" TargetMode="Externa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ttangolo"/>
          <p:cNvSpPr/>
          <p:nvPr/>
        </p:nvSpPr>
        <p:spPr>
          <a:xfrm>
            <a:off x="-99904" y="0"/>
            <a:ext cx="13004807" cy="9753601"/>
          </a:xfrm>
          <a:prstGeom prst="rect">
            <a:avLst/>
          </a:prstGeom>
          <a:solidFill>
            <a:srgbClr val="2372B6"/>
          </a:solidFill>
          <a:ln w="12700">
            <a:solidFill>
              <a:srgbClr val="4A7EBB"/>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sp>
        <p:nvSpPr>
          <p:cNvPr id="140" name="TITOLO INTERVENTO………………………..…"/>
          <p:cNvSpPr txBox="1"/>
          <p:nvPr/>
        </p:nvSpPr>
        <p:spPr>
          <a:xfrm>
            <a:off x="1357833" y="4486512"/>
            <a:ext cx="10782285" cy="366273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defTabSz="169126">
              <a:lnSpc>
                <a:spcPct val="130000"/>
              </a:lnSpc>
              <a:spcBef>
                <a:spcPts val="200"/>
              </a:spcBef>
              <a:buFont typeface="Arial"/>
              <a:defRPr sz="2700" b="0">
                <a:solidFill>
                  <a:srgbClr val="FFFFFF"/>
                </a:solidFill>
                <a:latin typeface="Lato Bold"/>
                <a:ea typeface="Lato Bold"/>
                <a:cs typeface="Lato Bold"/>
                <a:sym typeface="Lato Bold"/>
              </a:defRPr>
            </a:pPr>
            <a:r>
              <a:rPr lang="it-IT" sz="2700" cap="all" dirty="0" smtClean="0">
                <a:sym typeface="Lato Bold"/>
              </a:rPr>
              <a:t>I.C. . </a:t>
            </a:r>
            <a:r>
              <a:rPr lang="it-IT" sz="2700" cap="all" dirty="0">
                <a:sym typeface="Lato Bold"/>
              </a:rPr>
              <a:t>Karol </a:t>
            </a:r>
            <a:r>
              <a:rPr lang="it-IT" sz="2700" cap="all" dirty="0" smtClean="0">
                <a:sym typeface="Lato Bold"/>
              </a:rPr>
              <a:t>Wojtyla</a:t>
            </a:r>
          </a:p>
          <a:p>
            <a:pPr defTabSz="169126">
              <a:lnSpc>
                <a:spcPct val="130000"/>
              </a:lnSpc>
              <a:spcBef>
                <a:spcPts val="200"/>
              </a:spcBef>
              <a:buFont typeface="Arial"/>
              <a:defRPr sz="2700" b="0">
                <a:solidFill>
                  <a:srgbClr val="FFFFFF"/>
                </a:solidFill>
                <a:latin typeface="Lato Bold"/>
                <a:ea typeface="Lato Bold"/>
                <a:cs typeface="Lato Bold"/>
                <a:sym typeface="Lato Bold"/>
              </a:defRPr>
            </a:pPr>
            <a:endParaRPr lang="it-IT" sz="2700" cap="all" dirty="0">
              <a:sym typeface="Lato Bold"/>
            </a:endParaRPr>
          </a:p>
          <a:p>
            <a:pPr defTabSz="169126">
              <a:lnSpc>
                <a:spcPct val="130000"/>
              </a:lnSpc>
              <a:spcBef>
                <a:spcPts val="200"/>
              </a:spcBef>
              <a:buFont typeface="Arial"/>
              <a:defRPr sz="2700" b="0">
                <a:solidFill>
                  <a:srgbClr val="FFFFFF"/>
                </a:solidFill>
                <a:latin typeface="Lato Bold"/>
                <a:ea typeface="Lato Bold"/>
                <a:cs typeface="Lato Bold"/>
                <a:sym typeface="Lato Bold"/>
              </a:defRPr>
            </a:pPr>
            <a:r>
              <a:rPr lang="it-IT" sz="4000" cap="all" dirty="0" smtClean="0">
                <a:sym typeface="Lato Bold"/>
              </a:rPr>
              <a:t>il </a:t>
            </a:r>
            <a:r>
              <a:rPr lang="it-IT" sz="4000" cap="all" dirty="0" err="1" smtClean="0">
                <a:sym typeface="Lato Bold"/>
              </a:rPr>
              <a:t>debate</a:t>
            </a:r>
            <a:endParaRPr lang="it-IT" sz="4000" cap="all" dirty="0" smtClean="0"/>
          </a:p>
          <a:p>
            <a:pPr defTabSz="169126">
              <a:lnSpc>
                <a:spcPct val="130000"/>
              </a:lnSpc>
              <a:spcBef>
                <a:spcPts val="200"/>
              </a:spcBef>
              <a:buFont typeface="Arial"/>
              <a:defRPr sz="2700" b="0">
                <a:solidFill>
                  <a:srgbClr val="FFFFFF"/>
                </a:solidFill>
                <a:latin typeface="Lato Bold"/>
                <a:ea typeface="Lato Bold"/>
                <a:cs typeface="Lato Bold"/>
                <a:sym typeface="Lato Bold"/>
              </a:defRPr>
            </a:pPr>
            <a:endParaRPr lang="it-IT" dirty="0" smtClean="0"/>
          </a:p>
          <a:p>
            <a:pPr algn="just" defTabSz="169126">
              <a:lnSpc>
                <a:spcPct val="130000"/>
              </a:lnSpc>
              <a:spcBef>
                <a:spcPts val="200"/>
              </a:spcBef>
              <a:buFont typeface="Arial"/>
              <a:defRPr sz="2700" b="0">
                <a:solidFill>
                  <a:srgbClr val="FFFFFF"/>
                </a:solidFill>
                <a:latin typeface="Lato Bold"/>
                <a:ea typeface="Lato Bold"/>
                <a:cs typeface="Lato Bold"/>
                <a:sym typeface="Lato Bold"/>
              </a:defRPr>
            </a:pPr>
            <a:r>
              <a:rPr lang="it-IT" dirty="0" smtClean="0"/>
              <a:t>Dirigente Scolastico: Prof.ssa Garritano Loredana</a:t>
            </a:r>
          </a:p>
          <a:p>
            <a:pPr algn="just" defTabSz="169126">
              <a:lnSpc>
                <a:spcPct val="130000"/>
              </a:lnSpc>
              <a:spcBef>
                <a:spcPts val="200"/>
              </a:spcBef>
              <a:buFont typeface="Arial"/>
              <a:defRPr sz="2700" b="0">
                <a:solidFill>
                  <a:srgbClr val="FFFFFF"/>
                </a:solidFill>
                <a:latin typeface="Lato Bold"/>
                <a:ea typeface="Lato Bold"/>
                <a:cs typeface="Lato Bold"/>
                <a:sym typeface="Lato Bold"/>
              </a:defRPr>
            </a:pPr>
            <a:r>
              <a:rPr lang="it-IT" dirty="0" smtClean="0"/>
              <a:t> </a:t>
            </a:r>
            <a:endParaRPr dirty="0"/>
          </a:p>
        </p:txBody>
      </p:sp>
      <p:pic>
        <p:nvPicPr>
          <p:cNvPr id="142" name="bianco.png" descr="bianco.png"/>
          <p:cNvPicPr>
            <a:picLocks noChangeAspect="1"/>
          </p:cNvPicPr>
          <p:nvPr/>
        </p:nvPicPr>
        <p:blipFill>
          <a:blip r:embed="rId2">
            <a:extLst/>
          </a:blip>
          <a:stretch>
            <a:fillRect/>
          </a:stretch>
        </p:blipFill>
        <p:spPr>
          <a:xfrm>
            <a:off x="4279101" y="152865"/>
            <a:ext cx="4370398" cy="1638900"/>
          </a:xfrm>
          <a:prstGeom prst="rect">
            <a:avLst/>
          </a:prstGeom>
          <a:ln w="3175">
            <a:miter lim="400000"/>
          </a:ln>
        </p:spPr>
      </p:pic>
      <p:sp>
        <p:nvSpPr>
          <p:cNvPr id="143" name="Seminario nazionale della Rete Avanguardie educative"/>
          <p:cNvSpPr txBox="1"/>
          <p:nvPr/>
        </p:nvSpPr>
        <p:spPr>
          <a:xfrm>
            <a:off x="1939955" y="2041030"/>
            <a:ext cx="10198915" cy="477716"/>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6607" tIns="16607" rIns="16607" bIns="16607" anchor="ctr">
            <a:spAutoFit/>
          </a:bodyPr>
          <a:lstStyle/>
          <a:p>
            <a:pPr>
              <a:defRPr sz="2900" b="0">
                <a:solidFill>
                  <a:srgbClr val="FFFFFF"/>
                </a:solidFill>
                <a:latin typeface="Lato Light"/>
                <a:ea typeface="Lato Light"/>
                <a:cs typeface="Lato Light"/>
                <a:sym typeface="Lato Light"/>
              </a:defRPr>
            </a:pPr>
            <a:r>
              <a:rPr lang="it-IT" dirty="0" err="1" smtClean="0"/>
              <a:t>Webinr</a:t>
            </a:r>
            <a:r>
              <a:rPr lang="it-IT" dirty="0" smtClean="0"/>
              <a:t> </a:t>
            </a:r>
            <a:r>
              <a:rPr i="1" dirty="0" err="1" smtClean="0">
                <a:latin typeface="Lato Regular"/>
                <a:ea typeface="Lato Regular"/>
                <a:cs typeface="Lato Regular"/>
                <a:sym typeface="Lato Regular"/>
              </a:rPr>
              <a:t>Avanguardie</a:t>
            </a:r>
            <a:r>
              <a:rPr i="1" dirty="0" smtClean="0">
                <a:latin typeface="Lato Regular"/>
                <a:ea typeface="Lato Regular"/>
                <a:cs typeface="Lato Regular"/>
                <a:sym typeface="Lato Regular"/>
              </a:rPr>
              <a:t> </a:t>
            </a:r>
            <a:r>
              <a:rPr i="1" dirty="0">
                <a:latin typeface="Lato Regular"/>
                <a:ea typeface="Lato Regular"/>
                <a:cs typeface="Lato Regular"/>
                <a:sym typeface="Lato Regular"/>
              </a:rPr>
              <a:t>educative</a:t>
            </a:r>
          </a:p>
        </p:txBody>
      </p:sp>
      <p:sp>
        <p:nvSpPr>
          <p:cNvPr id="145" name="Roma, 11-12 settembre 2019"/>
          <p:cNvSpPr txBox="1"/>
          <p:nvPr/>
        </p:nvSpPr>
        <p:spPr>
          <a:xfrm>
            <a:off x="5519022" y="2822038"/>
            <a:ext cx="1966760"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r>
              <a:rPr dirty="0"/>
              <a:t>Roma, </a:t>
            </a:r>
            <a:r>
              <a:rPr lang="it-IT" dirty="0" smtClean="0"/>
              <a:t>2020</a:t>
            </a:r>
            <a:r>
              <a:rPr dirty="0" smtClean="0"/>
              <a:t>   </a:t>
            </a:r>
            <a:endParaRPr dirty="0"/>
          </a:p>
        </p:txBody>
      </p:sp>
      <p:pic>
        <p:nvPicPr>
          <p:cNvPr id="146" name="Logo_Indire_bianco_per_web.png" descr="Logo_Indire_bianco_per_web.png"/>
          <p:cNvPicPr>
            <a:picLocks noChangeAspect="1"/>
          </p:cNvPicPr>
          <p:nvPr/>
        </p:nvPicPr>
        <p:blipFill>
          <a:blip r:embed="rId3">
            <a:extLst/>
          </a:blip>
          <a:stretch>
            <a:fillRect/>
          </a:stretch>
        </p:blipFill>
        <p:spPr>
          <a:xfrm>
            <a:off x="5545336" y="8739925"/>
            <a:ext cx="1787128" cy="710384"/>
          </a:xfrm>
          <a:prstGeom prst="rect">
            <a:avLst/>
          </a:prstGeom>
          <a:ln w="3175">
            <a:miter lim="400000"/>
          </a:ln>
        </p:spPr>
      </p:pic>
      <p:pic>
        <p:nvPicPr>
          <p:cNvPr id="147" name="logo corto FSE bianco trasp_Tavola disegno 1.png" descr="logo corto FSE bianco trasp_Tavola disegno 1.png"/>
          <p:cNvPicPr>
            <a:picLocks noChangeAspect="1"/>
          </p:cNvPicPr>
          <p:nvPr/>
        </p:nvPicPr>
        <p:blipFill>
          <a:blip r:embed="rId4">
            <a:extLst/>
          </a:blip>
          <a:stretch>
            <a:fillRect/>
          </a:stretch>
        </p:blipFill>
        <p:spPr>
          <a:xfrm>
            <a:off x="9992847" y="8739925"/>
            <a:ext cx="2539294" cy="711201"/>
          </a:xfrm>
          <a:prstGeom prst="rect">
            <a:avLst/>
          </a:prstGeom>
          <a:ln w="3175">
            <a:miter lim="400000"/>
          </a:ln>
        </p:spPr>
      </p:pic>
      <p:pic>
        <p:nvPicPr>
          <p:cNvPr id="148" name="bianco.png" descr="bianco.png"/>
          <p:cNvPicPr>
            <a:picLocks noChangeAspect="1"/>
          </p:cNvPicPr>
          <p:nvPr/>
        </p:nvPicPr>
        <p:blipFill>
          <a:blip r:embed="rId2">
            <a:extLst/>
          </a:blip>
          <a:stretch>
            <a:fillRect/>
          </a:stretch>
        </p:blipFill>
        <p:spPr>
          <a:xfrm>
            <a:off x="410656" y="8739925"/>
            <a:ext cx="1894356" cy="710384"/>
          </a:xfrm>
          <a:prstGeom prst="rect">
            <a:avLst/>
          </a:prstGeom>
          <a:ln w="3175">
            <a:miter lim="400000"/>
          </a:ln>
        </p:spPr>
      </p:pic>
      <p:pic>
        <p:nvPicPr>
          <p:cNvPr id="2" name="Immagin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0656" y="166309"/>
            <a:ext cx="3058599" cy="3058599"/>
          </a:xfrm>
          <a:prstGeom prst="rect">
            <a:avLst/>
          </a:prstGeom>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3" name="Rettangolo 2"/>
          <p:cNvSpPr/>
          <p:nvPr/>
        </p:nvSpPr>
        <p:spPr>
          <a:xfrm>
            <a:off x="4340701" y="5906496"/>
            <a:ext cx="6502400" cy="468077"/>
          </a:xfrm>
          <a:prstGeom prst="rect">
            <a:avLst/>
          </a:prstGeom>
        </p:spPr>
        <p:txBody>
          <a:bodyPr>
            <a:spAutoFit/>
          </a:bodyPr>
          <a:lstStyle/>
          <a:p>
            <a:pPr algn="just">
              <a:lnSpc>
                <a:spcPct val="107000"/>
              </a:lnSpc>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Rettangolo 1"/>
          <p:cNvSpPr/>
          <p:nvPr/>
        </p:nvSpPr>
        <p:spPr>
          <a:xfrm>
            <a:off x="621142" y="2755507"/>
            <a:ext cx="2728686" cy="1015663"/>
          </a:xfrm>
          <a:prstGeom prst="rect">
            <a:avLst/>
          </a:prstGeom>
        </p:spPr>
        <p:txBody>
          <a:bodyPr wrap="squar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Il dibattito come processo di indagine e di conoscenza</a:t>
            </a:r>
            <a:endParaRPr lang="it-IT" dirty="0"/>
          </a:p>
        </p:txBody>
      </p:sp>
      <p:sp>
        <p:nvSpPr>
          <p:cNvPr id="4" name="Rettangolo 3"/>
          <p:cNvSpPr/>
          <p:nvPr/>
        </p:nvSpPr>
        <p:spPr>
          <a:xfrm>
            <a:off x="5642639" y="3128133"/>
            <a:ext cx="5200462"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anche se praticato in forma di</a:t>
            </a:r>
            <a:r>
              <a:rPr lang="it-IT" sz="2000" dirty="0">
                <a:solidFill>
                  <a:srgbClr val="0074B5"/>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gioco educativo</a:t>
            </a:r>
            <a:endParaRPr lang="it-IT" dirty="0"/>
          </a:p>
        </p:txBody>
      </p:sp>
      <p:sp>
        <p:nvSpPr>
          <p:cNvPr id="5" name="Rettangolo 4"/>
          <p:cNvSpPr/>
          <p:nvPr/>
        </p:nvSpPr>
        <p:spPr>
          <a:xfrm>
            <a:off x="621142" y="5721899"/>
            <a:ext cx="11164243" cy="70788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deve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rispettare precise regole di condotta morale che tutti i soggetti coinvolti devono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rispettare e che sono efficacemente riassunte nel “</a:t>
            </a:r>
            <a:r>
              <a:rPr lang="it-IT"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Codice del </a:t>
            </a:r>
            <a:r>
              <a:rPr lang="it-IT" sz="20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Debater</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 di Alfred </a:t>
            </a:r>
            <a:r>
              <a:rPr lang="it-IT" sz="2000" dirty="0" err="1">
                <a:latin typeface="Times New Roman" panose="02020603050405020304" pitchFamily="18" charset="0"/>
                <a:ea typeface="Times New Roman" panose="02020603050405020304" pitchFamily="18" charset="0"/>
                <a:cs typeface="Times New Roman" panose="02020603050405020304" pitchFamily="18" charset="0"/>
              </a:rPr>
              <a:t>Snider</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p>
        </p:txBody>
      </p:sp>
      <p:cxnSp>
        <p:nvCxnSpPr>
          <p:cNvPr id="12" name="Connettore 2 11"/>
          <p:cNvCxnSpPr/>
          <p:nvPr/>
        </p:nvCxnSpPr>
        <p:spPr>
          <a:xfrm>
            <a:off x="3670921" y="3202738"/>
            <a:ext cx="1339559" cy="44896"/>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5" name="Connettore 2 14"/>
          <p:cNvCxnSpPr/>
          <p:nvPr/>
        </p:nvCxnSpPr>
        <p:spPr>
          <a:xfrm>
            <a:off x="7562159" y="4053993"/>
            <a:ext cx="1218" cy="94210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8"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9" name="Gruppo 18"/>
          <p:cNvGrpSpPr/>
          <p:nvPr/>
        </p:nvGrpSpPr>
        <p:grpSpPr>
          <a:xfrm>
            <a:off x="-23156" y="-14891"/>
            <a:ext cx="13017508" cy="1154349"/>
            <a:chOff x="10447" y="8599251"/>
            <a:chExt cx="13017508" cy="1154349"/>
          </a:xfrm>
        </p:grpSpPr>
        <p:sp>
          <p:nvSpPr>
            <p:cNvPr id="20"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1" name="Gruppo 20"/>
            <p:cNvGrpSpPr/>
            <p:nvPr/>
          </p:nvGrpSpPr>
          <p:grpSpPr>
            <a:xfrm>
              <a:off x="391201" y="8688702"/>
              <a:ext cx="12140940" cy="975445"/>
              <a:chOff x="391201" y="8688702"/>
              <a:chExt cx="12140940" cy="975445"/>
            </a:xfrm>
          </p:grpSpPr>
          <p:pic>
            <p:nvPicPr>
              <p:cNvPr id="22"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3"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4"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5" name="Immagin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860274395"/>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3" name="Rettangolo 2"/>
          <p:cNvSpPr/>
          <p:nvPr/>
        </p:nvSpPr>
        <p:spPr>
          <a:xfrm>
            <a:off x="4340701" y="5906496"/>
            <a:ext cx="6502400" cy="468077"/>
          </a:xfrm>
          <a:prstGeom prst="rect">
            <a:avLst/>
          </a:prstGeom>
        </p:spPr>
        <p:txBody>
          <a:bodyPr>
            <a:spAutoFit/>
          </a:bodyPr>
          <a:lstStyle/>
          <a:p>
            <a:pPr algn="just">
              <a:lnSpc>
                <a:spcPct val="107000"/>
              </a:lnSpc>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Rettangolo 7"/>
          <p:cNvSpPr/>
          <p:nvPr/>
        </p:nvSpPr>
        <p:spPr>
          <a:xfrm>
            <a:off x="738358" y="3510671"/>
            <a:ext cx="2146732" cy="1815882"/>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Nel “</a:t>
            </a:r>
            <a:r>
              <a:rPr lang="it-IT"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Giuramento” del </a:t>
            </a:r>
            <a:r>
              <a:rPr lang="it-IT" sz="20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debater</a:t>
            </a:r>
            <a:r>
              <a:rPr lang="it-IT" sz="20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lo </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studente si impegna </a:t>
            </a: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 a</a:t>
            </a:r>
            <a:endParaRPr lang="it-IT" dirty="0"/>
          </a:p>
        </p:txBody>
      </p:sp>
      <p:sp>
        <p:nvSpPr>
          <p:cNvPr id="9" name="Rettangolo 8"/>
          <p:cNvSpPr/>
          <p:nvPr/>
        </p:nvSpPr>
        <p:spPr>
          <a:xfrm>
            <a:off x="4917126" y="2822038"/>
            <a:ext cx="6820784" cy="3714863"/>
          </a:xfrm>
          <a:prstGeom prst="rect">
            <a:avLst/>
          </a:prstGeom>
        </p:spPr>
        <p:txBody>
          <a:bodyPr wrap="square">
            <a:spAutoFit/>
          </a:bodyPr>
          <a:lstStyle/>
          <a:p>
            <a:pPr marL="342900" indent="-342900" algn="just">
              <a:lnSpc>
                <a:spcPct val="107000"/>
              </a:lnSpc>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rispettare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l’avversario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e la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sua libertà di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espressione </a:t>
            </a:r>
          </a:p>
          <a:p>
            <a:pPr algn="just">
              <a:lnSpc>
                <a:spcPct val="107000"/>
              </a:lnSpc>
            </a:pPr>
            <a:endParaRPr lang="it-IT"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imparare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soprattutto dalla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sconfitta</a:t>
            </a:r>
            <a:endParaRPr lang="it-IT" sz="2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sviluppare empatia</a:t>
            </a:r>
          </a:p>
          <a:p>
            <a:pPr algn="just">
              <a:lnSpc>
                <a:spcPct val="107000"/>
              </a:lnSpc>
            </a:pPr>
            <a:endParaRPr lang="it-IT"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fare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ricerca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onestamente</a:t>
            </a:r>
            <a:endParaRPr lang="it-IT" sz="2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valutare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in modo obiettivo le proprie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argomentazioni</a:t>
            </a:r>
          </a:p>
          <a:p>
            <a:pPr algn="just">
              <a:lnSpc>
                <a:spcPct val="107000"/>
              </a:lnSpc>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 </a:t>
            </a:r>
          </a:p>
          <a:p>
            <a:pPr marL="342900" indent="-342900" algn="just">
              <a:lnSpc>
                <a:spcPct val="107000"/>
              </a:lnSpc>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difendere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sempre le posizioni dei più deboli</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6" name="Parentesi graffa aperta 15"/>
          <p:cNvSpPr/>
          <p:nvPr/>
        </p:nvSpPr>
        <p:spPr>
          <a:xfrm>
            <a:off x="3562435" y="2527982"/>
            <a:ext cx="1354691" cy="4348065"/>
          </a:xfrm>
          <a:prstGeom prst="leftBrace">
            <a:avLst>
              <a:gd name="adj1" fmla="val 8333"/>
              <a:gd name="adj2" fmla="val 46996"/>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000000"/>
              </a:solidFill>
              <a:effectLst/>
              <a:uFillTx/>
            </a:endParaRPr>
          </a:p>
        </p:txBody>
      </p:sp>
      <p:sp>
        <p:nvSpPr>
          <p:cNvPr id="17"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8" name="Gruppo 17"/>
          <p:cNvGrpSpPr/>
          <p:nvPr/>
        </p:nvGrpSpPr>
        <p:grpSpPr>
          <a:xfrm>
            <a:off x="-23156" y="-14891"/>
            <a:ext cx="13017508" cy="1154349"/>
            <a:chOff x="10447" y="8599251"/>
            <a:chExt cx="13017508" cy="1154349"/>
          </a:xfrm>
        </p:grpSpPr>
        <p:sp>
          <p:nvSpPr>
            <p:cNvPr id="19"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0" name="Gruppo 19"/>
            <p:cNvGrpSpPr/>
            <p:nvPr/>
          </p:nvGrpSpPr>
          <p:grpSpPr>
            <a:xfrm>
              <a:off x="391201" y="8688702"/>
              <a:ext cx="12140940" cy="975445"/>
              <a:chOff x="391201" y="8688702"/>
              <a:chExt cx="12140940" cy="975445"/>
            </a:xfrm>
          </p:grpSpPr>
          <p:pic>
            <p:nvPicPr>
              <p:cNvPr id="21"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2"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3"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4" name="Immagin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692431751"/>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5" name="Rettangolo 4"/>
          <p:cNvSpPr/>
          <p:nvPr/>
        </p:nvSpPr>
        <p:spPr>
          <a:xfrm>
            <a:off x="337720" y="882841"/>
            <a:ext cx="12362961" cy="7786747"/>
          </a:xfrm>
          <a:prstGeom prst="rect">
            <a:avLst/>
          </a:prstGeom>
        </p:spPr>
        <p:txBody>
          <a:bodyPr wrap="square">
            <a:spAutoFit/>
          </a:bodyPr>
          <a:lstStyle/>
          <a:p>
            <a:r>
              <a:rPr lang="it-IT" sz="2000" dirty="0">
                <a:latin typeface="Times New Roman" panose="02020603050405020304" pitchFamily="18" charset="0"/>
                <a:ea typeface="Times New Roman" panose="02020603050405020304" pitchFamily="18" charset="0"/>
              </a:rPr>
              <a:t>Io sono un </a:t>
            </a:r>
            <a:r>
              <a:rPr lang="it-IT" sz="2000" dirty="0" err="1" smtClean="0">
                <a:latin typeface="Times New Roman" panose="02020603050405020304" pitchFamily="18" charset="0"/>
                <a:ea typeface="Times New Roman" panose="02020603050405020304" pitchFamily="18" charset="0"/>
              </a:rPr>
              <a:t>debater</a:t>
            </a:r>
            <a:endParaRPr lang="it-IT" sz="2000" dirty="0" smtClean="0">
              <a:latin typeface="Times New Roman" panose="02020603050405020304" pitchFamily="18" charset="0"/>
              <a:ea typeface="Times New Roman" panose="02020603050405020304" pitchFamily="18" charset="0"/>
            </a:endParaRPr>
          </a:p>
          <a:p>
            <a:r>
              <a:rPr lang="it-IT" sz="2000" dirty="0">
                <a:latin typeface="Times New Roman" panose="02020603050405020304" pitchFamily="18" charset="0"/>
                <a:ea typeface="Times New Roman" panose="02020603050405020304" pitchFamily="18" charset="0"/>
              </a:rPr>
              <a:t/>
            </a:r>
            <a:br>
              <a:rPr lang="it-IT" sz="2000" dirty="0">
                <a:latin typeface="Times New Roman" panose="02020603050405020304" pitchFamily="18" charset="0"/>
                <a:ea typeface="Times New Roman" panose="02020603050405020304" pitchFamily="18" charset="0"/>
              </a:rPr>
            </a:br>
            <a:r>
              <a:rPr lang="it-IT" sz="2000" dirty="0">
                <a:latin typeface="Times New Roman" panose="02020603050405020304" pitchFamily="18" charset="0"/>
                <a:ea typeface="Times New Roman" panose="02020603050405020304" pitchFamily="18" charset="0"/>
              </a:rPr>
              <a:t>Mi impegno a essere degno di questo titolo osservando il giuramento del </a:t>
            </a:r>
            <a:r>
              <a:rPr lang="it-IT" sz="2000" dirty="0" err="1">
                <a:latin typeface="Times New Roman" panose="02020603050405020304" pitchFamily="18" charset="0"/>
                <a:ea typeface="Times New Roman" panose="02020603050405020304" pitchFamily="18" charset="0"/>
              </a:rPr>
              <a:t>debater</a:t>
            </a:r>
            <a:r>
              <a:rPr lang="it-IT" sz="2000" dirty="0" smtClean="0">
                <a:latin typeface="Times New Roman" panose="02020603050405020304" pitchFamily="18" charset="0"/>
                <a:ea typeface="Times New Roman" panose="02020603050405020304" pitchFamily="18" charset="0"/>
              </a:rPr>
              <a:t>.</a:t>
            </a:r>
          </a:p>
          <a:p>
            <a:endParaRPr lang="it-IT" sz="2000" dirty="0" smtClean="0">
              <a:latin typeface="Times New Roman" panose="02020603050405020304" pitchFamily="18" charset="0"/>
              <a:ea typeface="Times New Roman" panose="02020603050405020304" pitchFamily="18" charset="0"/>
            </a:endParaRPr>
          </a:p>
          <a:p>
            <a:r>
              <a:rPr lang="it-IT" sz="2000" dirty="0" smtClean="0">
                <a:latin typeface="Times New Roman" panose="02020603050405020304" pitchFamily="18" charset="0"/>
                <a:ea typeface="Times New Roman" panose="02020603050405020304" pitchFamily="18" charset="0"/>
              </a:rPr>
              <a:t>PER </a:t>
            </a:r>
            <a:r>
              <a:rPr lang="it-IT" sz="2000" dirty="0">
                <a:latin typeface="Times New Roman" panose="02020603050405020304" pitchFamily="18" charset="0"/>
                <a:ea typeface="Times New Roman" panose="02020603050405020304" pitchFamily="18" charset="0"/>
              </a:rPr>
              <a:t>ME </a:t>
            </a:r>
            <a:r>
              <a:rPr lang="it-IT" sz="2000" dirty="0" smtClean="0">
                <a:latin typeface="Times New Roman" panose="02020603050405020304" pitchFamily="18" charset="0"/>
                <a:ea typeface="Times New Roman" panose="02020603050405020304" pitchFamily="18" charset="0"/>
              </a:rPr>
              <a:t>STESSO</a:t>
            </a:r>
          </a:p>
          <a:p>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Farò </a:t>
            </a:r>
            <a:r>
              <a:rPr lang="it-IT" sz="2000" dirty="0">
                <a:latin typeface="Times New Roman" panose="02020603050405020304" pitchFamily="18" charset="0"/>
                <a:ea typeface="Times New Roman" panose="02020603050405020304" pitchFamily="18" charset="0"/>
              </a:rPr>
              <a:t>ricerca intorno al tema da dibattere e parlerò solo di ciò che conosco.</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Tratterò </a:t>
            </a:r>
            <a:r>
              <a:rPr lang="it-IT" sz="2000" dirty="0">
                <a:latin typeface="Times New Roman" panose="02020603050405020304" pitchFamily="18" charset="0"/>
                <a:ea typeface="Times New Roman" panose="02020603050405020304" pitchFamily="18" charset="0"/>
              </a:rPr>
              <a:t>con rispetto l’argomento dei miei dibattiti.</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Sceglierò </a:t>
            </a:r>
            <a:r>
              <a:rPr lang="it-IT" sz="2000" dirty="0">
                <a:latin typeface="Times New Roman" panose="02020603050405020304" pitchFamily="18" charset="0"/>
                <a:ea typeface="Times New Roman" panose="02020603050405020304" pitchFamily="18" charset="0"/>
              </a:rPr>
              <a:t>la persuasione al posto della coercizione o della violenza.</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Imparerò </a:t>
            </a:r>
            <a:r>
              <a:rPr lang="it-IT" sz="2000" dirty="0">
                <a:latin typeface="Times New Roman" panose="02020603050405020304" pitchFamily="18" charset="0"/>
                <a:ea typeface="Times New Roman" panose="02020603050405020304" pitchFamily="18" charset="0"/>
              </a:rPr>
              <a:t>dalla vittoria ma soprattutto dalla sconfitta.</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Sarò </a:t>
            </a:r>
            <a:r>
              <a:rPr lang="it-IT" sz="2000" dirty="0">
                <a:latin typeface="Times New Roman" panose="02020603050405020304" pitchFamily="18" charset="0"/>
                <a:ea typeface="Times New Roman" panose="02020603050405020304" pitchFamily="18" charset="0"/>
              </a:rPr>
              <a:t>un vincitore umile e un perdente composto.</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Ricorderò </a:t>
            </a:r>
            <a:r>
              <a:rPr lang="it-IT" sz="2000" dirty="0">
                <a:latin typeface="Times New Roman" panose="02020603050405020304" pitchFamily="18" charset="0"/>
                <a:ea typeface="Times New Roman" panose="02020603050405020304" pitchFamily="18" charset="0"/>
              </a:rPr>
              <a:t>e rispetterò le mie radici anche se ora sono un cittadino del mondo.</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Rivolgerò </a:t>
            </a:r>
            <a:r>
              <a:rPr lang="it-IT" sz="2000" dirty="0">
                <a:latin typeface="Times New Roman" panose="02020603050405020304" pitchFamily="18" charset="0"/>
                <a:ea typeface="Times New Roman" panose="02020603050405020304" pitchFamily="18" charset="0"/>
              </a:rPr>
              <a:t>a me stesso le critiche che indirizzo agli altri.</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Mi </a:t>
            </a:r>
            <a:r>
              <a:rPr lang="it-IT" sz="2000" dirty="0">
                <a:latin typeface="Times New Roman" panose="02020603050405020304" pitchFamily="18" charset="0"/>
                <a:ea typeface="Times New Roman" panose="02020603050405020304" pitchFamily="18" charset="0"/>
              </a:rPr>
              <a:t>sforzerò di riconoscermi nelle altre persone.</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Mi </a:t>
            </a:r>
            <a:r>
              <a:rPr lang="it-IT" sz="2000" dirty="0">
                <a:latin typeface="Times New Roman" panose="02020603050405020304" pitchFamily="18" charset="0"/>
                <a:ea typeface="Times New Roman" panose="02020603050405020304" pitchFamily="18" charset="0"/>
              </a:rPr>
              <a:t>impegnerò, in un dibattito, a usare i migliori argomenti possibili per sostenere la mia posizione.</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Mi </a:t>
            </a:r>
            <a:r>
              <a:rPr lang="it-IT" sz="2000" dirty="0">
                <a:latin typeface="Times New Roman" panose="02020603050405020304" pitchFamily="18" charset="0"/>
                <a:ea typeface="Times New Roman" panose="02020603050405020304" pitchFamily="18" charset="0"/>
              </a:rPr>
              <a:t>dedicherò, durante la mia vita, a usare i migliori argomenti possibili per decidere da quale parte stare.</a:t>
            </a:r>
          </a:p>
        </p:txBody>
      </p:sp>
      <p:sp>
        <p:nvSpPr>
          <p:cNvPr id="2" name="Rettangolo 1"/>
          <p:cNvSpPr/>
          <p:nvPr/>
        </p:nvSpPr>
        <p:spPr>
          <a:xfrm>
            <a:off x="10446" y="725592"/>
            <a:ext cx="3576620" cy="461665"/>
          </a:xfrm>
          <a:prstGeom prst="rect">
            <a:avLst/>
          </a:prstGeom>
        </p:spPr>
        <p:txBody>
          <a:bodyPr wrap="none">
            <a:spAutoFit/>
          </a:bodyPr>
          <a:lstStyle/>
          <a:p>
            <a:r>
              <a:rPr lang="it-IT"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Giuramento” del </a:t>
            </a:r>
            <a:r>
              <a:rPr lang="it-IT"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debater</a:t>
            </a:r>
            <a:r>
              <a:rPr lang="it-IT"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p>
        </p:txBody>
      </p:sp>
      <p:sp>
        <p:nvSpPr>
          <p:cNvPr id="10"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1" name="Gruppo 10"/>
          <p:cNvGrpSpPr/>
          <p:nvPr/>
        </p:nvGrpSpPr>
        <p:grpSpPr>
          <a:xfrm>
            <a:off x="-23156" y="-14891"/>
            <a:ext cx="13017508" cy="1154349"/>
            <a:chOff x="10447" y="8599251"/>
            <a:chExt cx="13017508" cy="1154349"/>
          </a:xfrm>
        </p:grpSpPr>
        <p:sp>
          <p:nvSpPr>
            <p:cNvPr id="12"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3" name="Gruppo 12"/>
            <p:cNvGrpSpPr/>
            <p:nvPr/>
          </p:nvGrpSpPr>
          <p:grpSpPr>
            <a:xfrm>
              <a:off x="391201" y="8688702"/>
              <a:ext cx="12140940" cy="975445"/>
              <a:chOff x="391201" y="8688702"/>
              <a:chExt cx="12140940" cy="975445"/>
            </a:xfrm>
          </p:grpSpPr>
          <p:pic>
            <p:nvPicPr>
              <p:cNvPr id="14"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5"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6"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7" name="Immagin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249591391"/>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2" name="Rettangolo 1"/>
          <p:cNvSpPr/>
          <p:nvPr/>
        </p:nvSpPr>
        <p:spPr>
          <a:xfrm>
            <a:off x="391201" y="2037129"/>
            <a:ext cx="12092473" cy="4893647"/>
          </a:xfrm>
          <a:prstGeom prst="rect">
            <a:avLst/>
          </a:prstGeom>
        </p:spPr>
        <p:txBody>
          <a:bodyPr wrap="square">
            <a:spAutoFit/>
          </a:bodyPr>
          <a:lstStyle/>
          <a:p>
            <a:r>
              <a:rPr lang="it-IT" sz="2400" dirty="0">
                <a:latin typeface="Times New Roman" panose="02020603050405020304" pitchFamily="18" charset="0"/>
                <a:ea typeface="Times New Roman" panose="02020603050405020304" pitchFamily="18" charset="0"/>
              </a:rPr>
              <a:t>PER GLI </a:t>
            </a:r>
            <a:r>
              <a:rPr lang="it-IT" sz="2400" dirty="0" smtClean="0">
                <a:latin typeface="Times New Roman" panose="02020603050405020304" pitchFamily="18" charset="0"/>
                <a:ea typeface="Times New Roman" panose="02020603050405020304" pitchFamily="18" charset="0"/>
              </a:rPr>
              <a:t>ALTRI</a:t>
            </a:r>
          </a:p>
          <a:p>
            <a:endParaRPr lang="it-IT" sz="24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Rispetterò </a:t>
            </a:r>
            <a:r>
              <a:rPr lang="it-IT" sz="2400" dirty="0">
                <a:latin typeface="Times New Roman" panose="02020603050405020304" pitchFamily="18" charset="0"/>
                <a:ea typeface="Times New Roman" panose="02020603050405020304" pitchFamily="18" charset="0"/>
              </a:rPr>
              <a:t>la loro libertà di parola e di espressione, anche quando saremo in disaccordo</a:t>
            </a:r>
            <a:r>
              <a:rPr lang="it-IT" sz="2400" dirty="0" smtClean="0">
                <a:latin typeface="Times New Roman" panose="02020603050405020304" pitchFamily="18" charset="0"/>
                <a:ea typeface="Times New Roman" panose="02020603050405020304" pitchFamily="18" charset="0"/>
              </a:rPr>
              <a:t>.</a:t>
            </a:r>
          </a:p>
          <a:p>
            <a:pPr marL="342900" indent="-342900" algn="l">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Rispetterò </a:t>
            </a:r>
            <a:r>
              <a:rPr lang="it-IT" sz="2400" dirty="0">
                <a:latin typeface="Times New Roman" panose="02020603050405020304" pitchFamily="18" charset="0"/>
                <a:ea typeface="Times New Roman" panose="02020603050405020304" pitchFamily="18" charset="0"/>
              </a:rPr>
              <a:t>i compagni di squadra, la controparte, i giudici, gli allenatori, e tutti coloro che son </a:t>
            </a:r>
            <a:endParaRPr lang="it-IT" sz="24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Valuterò </a:t>
            </a:r>
            <a:r>
              <a:rPr lang="it-IT" sz="2400" dirty="0">
                <a:latin typeface="Times New Roman" panose="02020603050405020304" pitchFamily="18" charset="0"/>
                <a:ea typeface="Times New Roman" panose="02020603050405020304" pitchFamily="18" charset="0"/>
              </a:rPr>
              <a:t>con onestà intellettuale sia i miei argomenti sia quelli </a:t>
            </a:r>
            <a:r>
              <a:rPr lang="it-IT" sz="2400" dirty="0" smtClean="0">
                <a:latin typeface="Times New Roman" panose="02020603050405020304" pitchFamily="18" charset="0"/>
                <a:ea typeface="Times New Roman" panose="02020603050405020304" pitchFamily="18" charset="0"/>
              </a:rPr>
              <a:t>altrui.</a:t>
            </a:r>
          </a:p>
          <a:p>
            <a:pPr algn="l"/>
            <a:endParaRPr lang="it-IT" sz="24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Aiuterò </a:t>
            </a:r>
            <a:r>
              <a:rPr lang="it-IT" sz="2400" dirty="0">
                <a:latin typeface="Times New Roman" panose="02020603050405020304" pitchFamily="18" charset="0"/>
                <a:ea typeface="Times New Roman" panose="02020603050405020304" pitchFamily="18" charset="0"/>
              </a:rPr>
              <a:t>coloro che hanno minor esperienza perché sono sia studente che insegnante.</a:t>
            </a:r>
            <a:br>
              <a:rPr lang="it-IT" sz="2400" dirty="0">
                <a:latin typeface="Times New Roman" panose="02020603050405020304" pitchFamily="18" charset="0"/>
                <a:ea typeface="Times New Roman" panose="02020603050405020304" pitchFamily="18" charset="0"/>
              </a:rPr>
            </a:br>
            <a:endParaRPr lang="it-IT" sz="24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Sarò</a:t>
            </a:r>
            <a:r>
              <a:rPr lang="it-IT" sz="2400" dirty="0">
                <a:latin typeface="Times New Roman" panose="02020603050405020304" pitchFamily="18" charset="0"/>
                <a:ea typeface="Times New Roman" panose="02020603050405020304" pitchFamily="18" charset="0"/>
              </a:rPr>
              <a:t>, durante la mia vita, un difensore che prenderà posizione a favore di coloro che hanno bisogno e vogliono far sentire la loro voce contro il potere.</a:t>
            </a:r>
            <a:endParaRPr lang="it-IT" sz="2000" dirty="0">
              <a:latin typeface="Times New Roman" panose="02020603050405020304" pitchFamily="18" charset="0"/>
              <a:ea typeface="Times New Roman" panose="02020603050405020304" pitchFamily="18" charset="0"/>
            </a:endParaRPr>
          </a:p>
        </p:txBody>
      </p:sp>
      <p:sp>
        <p:nvSpPr>
          <p:cNvPr id="9" name="Rettangolo 8"/>
          <p:cNvSpPr/>
          <p:nvPr/>
        </p:nvSpPr>
        <p:spPr>
          <a:xfrm>
            <a:off x="4649127" y="1134908"/>
            <a:ext cx="3576620" cy="461665"/>
          </a:xfrm>
          <a:prstGeom prst="rect">
            <a:avLst/>
          </a:prstGeom>
        </p:spPr>
        <p:txBody>
          <a:bodyPr wrap="none">
            <a:spAutoFit/>
          </a:bodyPr>
          <a:lstStyle/>
          <a:p>
            <a:r>
              <a:rPr lang="it-IT"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Giuramento” del </a:t>
            </a:r>
            <a:r>
              <a:rPr lang="it-IT"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debater</a:t>
            </a:r>
            <a:r>
              <a:rPr lang="it-IT"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p>
        </p:txBody>
      </p:sp>
      <p:sp>
        <p:nvSpPr>
          <p:cNvPr id="10"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1" name="Gruppo 10"/>
          <p:cNvGrpSpPr/>
          <p:nvPr/>
        </p:nvGrpSpPr>
        <p:grpSpPr>
          <a:xfrm>
            <a:off x="-23156" y="-14891"/>
            <a:ext cx="13017508" cy="1154349"/>
            <a:chOff x="10447" y="8599251"/>
            <a:chExt cx="13017508" cy="1154349"/>
          </a:xfrm>
        </p:grpSpPr>
        <p:sp>
          <p:nvSpPr>
            <p:cNvPr id="12"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3" name="Gruppo 12"/>
            <p:cNvGrpSpPr/>
            <p:nvPr/>
          </p:nvGrpSpPr>
          <p:grpSpPr>
            <a:xfrm>
              <a:off x="391201" y="8688702"/>
              <a:ext cx="12140940" cy="975445"/>
              <a:chOff x="391201" y="8688702"/>
              <a:chExt cx="12140940" cy="975445"/>
            </a:xfrm>
          </p:grpSpPr>
          <p:pic>
            <p:nvPicPr>
              <p:cNvPr id="14"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5"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6"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7" name="Immagin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141640231"/>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19" name="Rettangolo 18"/>
          <p:cNvSpPr/>
          <p:nvPr/>
        </p:nvSpPr>
        <p:spPr>
          <a:xfrm>
            <a:off x="4426631" y="10795388"/>
            <a:ext cx="3267435" cy="830997"/>
          </a:xfrm>
          <a:prstGeom prst="rect">
            <a:avLst/>
          </a:prstGeom>
        </p:spPr>
        <p:txBody>
          <a:bodyPr wrap="square">
            <a:spAutoFit/>
          </a:bodyPr>
          <a:lstStyle/>
          <a:p>
            <a:pPr algn="just"/>
            <a:r>
              <a:rPr lang="it-IT" sz="2400" dirty="0" smtClean="0">
                <a:latin typeface="Times New Roman" panose="02020603050405020304" pitchFamily="18" charset="0"/>
                <a:ea typeface="Times New Roman" panose="02020603050405020304" pitchFamily="18" charset="0"/>
              </a:rPr>
              <a:t>Materie svolte solo nel  secondo quadrimestre </a:t>
            </a:r>
            <a:endParaRPr lang="it-IT" dirty="0"/>
          </a:p>
        </p:txBody>
      </p:sp>
      <p:sp>
        <p:nvSpPr>
          <p:cNvPr id="21" name="Rettangolo 20"/>
          <p:cNvSpPr/>
          <p:nvPr/>
        </p:nvSpPr>
        <p:spPr>
          <a:xfrm>
            <a:off x="8788558" y="10940294"/>
            <a:ext cx="4030168" cy="461665"/>
          </a:xfrm>
          <a:prstGeom prst="rect">
            <a:avLst/>
          </a:prstGeom>
        </p:spPr>
        <p:txBody>
          <a:bodyPr wrap="square">
            <a:spAutoFit/>
          </a:bodyPr>
          <a:lstStyle/>
          <a:p>
            <a:pPr algn="just"/>
            <a:r>
              <a:rPr lang="it-IT" sz="2400" dirty="0" smtClean="0">
                <a:latin typeface="Times New Roman" panose="02020603050405020304" pitchFamily="18" charset="0"/>
                <a:ea typeface="Times New Roman" panose="02020603050405020304" pitchFamily="18" charset="0"/>
              </a:rPr>
              <a:t>Si inserisce il voto</a:t>
            </a:r>
            <a:endParaRPr lang="it-IT" sz="2400" dirty="0"/>
          </a:p>
        </p:txBody>
      </p:sp>
      <p:cxnSp>
        <p:nvCxnSpPr>
          <p:cNvPr id="22" name="Connettore 2 21"/>
          <p:cNvCxnSpPr>
            <a:endCxn id="21" idx="1"/>
          </p:cNvCxnSpPr>
          <p:nvPr/>
        </p:nvCxnSpPr>
        <p:spPr>
          <a:xfrm flipV="1">
            <a:off x="7731671" y="11171127"/>
            <a:ext cx="1056887" cy="22593"/>
          </a:xfrm>
          <a:prstGeom prst="straightConnector1">
            <a:avLst/>
          </a:prstGeom>
          <a:noFill/>
          <a:ln w="5715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4" name="Rettangolo 3"/>
          <p:cNvSpPr/>
          <p:nvPr/>
        </p:nvSpPr>
        <p:spPr>
          <a:xfrm>
            <a:off x="6060348" y="4737223"/>
            <a:ext cx="6502400" cy="1277850"/>
          </a:xfrm>
          <a:prstGeom prst="rect">
            <a:avLst/>
          </a:prstGeom>
        </p:spPr>
        <p:txBody>
          <a:bodyPr>
            <a:spAutoFit/>
          </a:bodyPr>
          <a:lstStyle/>
          <a:p>
            <a:pPr algn="just">
              <a:lnSpc>
                <a:spcPct val="107000"/>
              </a:lnSpc>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arringhe finali </a:t>
            </a:r>
            <a:r>
              <a:rPr lang="it-IT" sz="2400" u="sng" dirty="0">
                <a:latin typeface="Times New Roman" panose="02020603050405020304" pitchFamily="18" charset="0"/>
                <a:ea typeface="Times New Roman" panose="02020603050405020304" pitchFamily="18" charset="0"/>
                <a:cs typeface="Times New Roman" panose="02020603050405020304" pitchFamily="18" charset="0"/>
              </a:rPr>
              <a:t>e la possibilità di porre domande durante gli interventi, sono, in sintesi, la </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Rettangolo 1"/>
          <p:cNvSpPr/>
          <p:nvPr/>
        </p:nvSpPr>
        <p:spPr>
          <a:xfrm>
            <a:off x="5273113" y="2621983"/>
            <a:ext cx="1574470"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Due squadre</a:t>
            </a:r>
            <a:endParaRPr lang="it-IT" dirty="0"/>
          </a:p>
        </p:txBody>
      </p:sp>
      <p:sp>
        <p:nvSpPr>
          <p:cNvPr id="3" name="Rettangolo 2"/>
          <p:cNvSpPr/>
          <p:nvPr/>
        </p:nvSpPr>
        <p:spPr>
          <a:xfrm>
            <a:off x="8546840" y="2582632"/>
            <a:ext cx="3788509" cy="1015663"/>
          </a:xfrm>
          <a:prstGeom prst="rect">
            <a:avLst/>
          </a:prstGeom>
        </p:spPr>
        <p:txBody>
          <a:bodyPr wrap="squar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6 </a:t>
            </a:r>
            <a:r>
              <a:rPr lang="it-IT" sz="2000" dirty="0" err="1">
                <a:latin typeface="Times New Roman" panose="02020603050405020304" pitchFamily="18" charset="0"/>
                <a:ea typeface="Times New Roman" panose="02020603050405020304" pitchFamily="18" charset="0"/>
                <a:cs typeface="Times New Roman" panose="02020603050405020304" pitchFamily="18" charset="0"/>
              </a:rPr>
              <a:t>debaters</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 che intervengono alternando posizioni PRO e CONTRO</a:t>
            </a:r>
            <a:endParaRPr lang="it-IT" dirty="0"/>
          </a:p>
        </p:txBody>
      </p:sp>
      <p:sp>
        <p:nvSpPr>
          <p:cNvPr id="5" name="Rettangolo 4"/>
          <p:cNvSpPr/>
          <p:nvPr/>
        </p:nvSpPr>
        <p:spPr>
          <a:xfrm>
            <a:off x="420521" y="4893776"/>
            <a:ext cx="3414782" cy="1738938"/>
          </a:xfrm>
          <a:prstGeom prst="rect">
            <a:avLst/>
          </a:prstGeom>
        </p:spPr>
        <p:txBody>
          <a:bodyPr wrap="square">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Il format è un insieme di regole che definiscono numero di speakers, tempi, ruoli modalità di svolgimento.</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Rettangolo 5"/>
          <p:cNvSpPr/>
          <p:nvPr/>
        </p:nvSpPr>
        <p:spPr>
          <a:xfrm>
            <a:off x="420521" y="2417971"/>
            <a:ext cx="3660743" cy="1015663"/>
          </a:xfrm>
          <a:prstGeom prst="rect">
            <a:avLst/>
          </a:prstGeom>
        </p:spPr>
        <p:txBody>
          <a:bodyPr wrap="square">
            <a:spAutoFit/>
          </a:bodyPr>
          <a:lstStyle/>
          <a:p>
            <a:r>
              <a:rPr lang="it-IT" sz="2000" u="sng" dirty="0" smtClean="0">
                <a:latin typeface="Times New Roman" panose="02020603050405020304" pitchFamily="18" charset="0"/>
                <a:ea typeface="Times New Roman" panose="02020603050405020304" pitchFamily="18" charset="0"/>
                <a:cs typeface="Times New Roman" panose="02020603050405020304" pitchFamily="18" charset="0"/>
              </a:rPr>
              <a:t>Struttura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del World School </a:t>
            </a:r>
            <a:r>
              <a:rPr lang="it-IT" sz="2000" dirty="0" err="1">
                <a:latin typeface="Times New Roman" panose="02020603050405020304" pitchFamily="18" charset="0"/>
                <a:ea typeface="Times New Roman" panose="02020603050405020304" pitchFamily="18" charset="0"/>
                <a:cs typeface="Times New Roman" panose="02020603050405020304" pitchFamily="18" charset="0"/>
              </a:rPr>
              <a:t>Debate</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 (WSD), uno dei più noti Format di Dibattito. </a:t>
            </a:r>
            <a:endParaRPr lang="it-IT" dirty="0"/>
          </a:p>
        </p:txBody>
      </p:sp>
      <p:cxnSp>
        <p:nvCxnSpPr>
          <p:cNvPr id="16" name="Connettore 2 15"/>
          <p:cNvCxnSpPr/>
          <p:nvPr/>
        </p:nvCxnSpPr>
        <p:spPr>
          <a:xfrm>
            <a:off x="4244846" y="2822038"/>
            <a:ext cx="764068" cy="0"/>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8" name="Connettore 2 17"/>
          <p:cNvCxnSpPr/>
          <p:nvPr/>
        </p:nvCxnSpPr>
        <p:spPr>
          <a:xfrm flipV="1">
            <a:off x="7332464" y="2888468"/>
            <a:ext cx="1055945" cy="37334"/>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3" name="Connettore 2 22"/>
          <p:cNvCxnSpPr/>
          <p:nvPr/>
        </p:nvCxnSpPr>
        <p:spPr>
          <a:xfrm>
            <a:off x="10441094" y="3550529"/>
            <a:ext cx="1218" cy="94210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4" name="Connettore 2 23"/>
          <p:cNvCxnSpPr/>
          <p:nvPr/>
        </p:nvCxnSpPr>
        <p:spPr>
          <a:xfrm>
            <a:off x="2075759" y="3724076"/>
            <a:ext cx="1218" cy="94210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25"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26" name="Gruppo 25"/>
          <p:cNvGrpSpPr/>
          <p:nvPr/>
        </p:nvGrpSpPr>
        <p:grpSpPr>
          <a:xfrm>
            <a:off x="-23156" y="-14891"/>
            <a:ext cx="13017508" cy="1154349"/>
            <a:chOff x="10447" y="8599251"/>
            <a:chExt cx="13017508" cy="1154349"/>
          </a:xfrm>
        </p:grpSpPr>
        <p:sp>
          <p:nvSpPr>
            <p:cNvPr id="27"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8" name="Gruppo 27"/>
            <p:cNvGrpSpPr/>
            <p:nvPr/>
          </p:nvGrpSpPr>
          <p:grpSpPr>
            <a:xfrm>
              <a:off x="391201" y="8688702"/>
              <a:ext cx="12140940" cy="975445"/>
              <a:chOff x="391201" y="8688702"/>
              <a:chExt cx="12140940" cy="975445"/>
            </a:xfrm>
          </p:grpSpPr>
          <p:pic>
            <p:nvPicPr>
              <p:cNvPr id="29"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30"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31"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32" name="Immagine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107329291"/>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5" name="Rettangolo 4"/>
          <p:cNvSpPr/>
          <p:nvPr/>
        </p:nvSpPr>
        <p:spPr>
          <a:xfrm>
            <a:off x="5519887" y="6923458"/>
            <a:ext cx="4669142" cy="882678"/>
          </a:xfrm>
          <a:prstGeom prst="rect">
            <a:avLst/>
          </a:prstGeom>
        </p:spPr>
        <p:txBody>
          <a:bodyPr wrap="square">
            <a:spAutoFit/>
          </a:bodyPr>
          <a:lstStyle/>
          <a:p>
            <a:pPr algn="just">
              <a:lnSpc>
                <a:spcPct val="107000"/>
              </a:lnSpc>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può </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scegliere se proporre un’alternativa al piano stesso</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Rettangolo 1"/>
          <p:cNvSpPr/>
          <p:nvPr/>
        </p:nvSpPr>
        <p:spPr>
          <a:xfrm>
            <a:off x="888644" y="1682711"/>
            <a:ext cx="2116284" cy="400110"/>
          </a:xfrm>
          <a:prstGeom prst="rect">
            <a:avLst/>
          </a:prstGeom>
        </p:spPr>
        <p:txBody>
          <a:bodyPr wrap="non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La squadra PRO </a:t>
            </a:r>
            <a:endParaRPr lang="it-IT" dirty="0"/>
          </a:p>
        </p:txBody>
      </p:sp>
      <p:sp>
        <p:nvSpPr>
          <p:cNvPr id="3" name="Rettangolo 2"/>
          <p:cNvSpPr/>
          <p:nvPr/>
        </p:nvSpPr>
        <p:spPr>
          <a:xfrm>
            <a:off x="5600052" y="1776673"/>
            <a:ext cx="3722494" cy="400110"/>
          </a:xfrm>
          <a:prstGeom prst="rect">
            <a:avLst/>
          </a:prstGeom>
        </p:spPr>
        <p:txBody>
          <a:bodyPr wrap="non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è chiamata anche "di Governo" </a:t>
            </a:r>
            <a:endParaRPr lang="it-IT" dirty="0"/>
          </a:p>
        </p:txBody>
      </p:sp>
      <p:sp>
        <p:nvSpPr>
          <p:cNvPr id="4" name="Rettangolo 3"/>
          <p:cNvSpPr/>
          <p:nvPr/>
        </p:nvSpPr>
        <p:spPr>
          <a:xfrm>
            <a:off x="838150" y="5294588"/>
            <a:ext cx="2701381" cy="400110"/>
          </a:xfrm>
          <a:prstGeom prst="rect">
            <a:avLst/>
          </a:prstGeom>
        </p:spPr>
        <p:txBody>
          <a:bodyPr wrap="none">
            <a:spAutoFit/>
          </a:bodyPr>
          <a:lstStyle/>
          <a:p>
            <a:pPr algn="just"/>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La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squadra CONTRO </a:t>
            </a:r>
            <a:endParaRPr lang="it-IT" dirty="0"/>
          </a:p>
        </p:txBody>
      </p:sp>
      <p:sp>
        <p:nvSpPr>
          <p:cNvPr id="6" name="Rettangolo 5"/>
          <p:cNvSpPr/>
          <p:nvPr/>
        </p:nvSpPr>
        <p:spPr>
          <a:xfrm>
            <a:off x="5519887" y="5351399"/>
            <a:ext cx="4389343" cy="400110"/>
          </a:xfrm>
          <a:prstGeom prst="rect">
            <a:avLst/>
          </a:prstGeom>
        </p:spPr>
        <p:txBody>
          <a:bodyPr wrap="non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è anche chiamata "dell’Opposizione". </a:t>
            </a:r>
            <a:endParaRPr lang="it-IT" dirty="0"/>
          </a:p>
        </p:txBody>
      </p:sp>
      <p:sp>
        <p:nvSpPr>
          <p:cNvPr id="7" name="Rettangolo 6"/>
          <p:cNvSpPr/>
          <p:nvPr/>
        </p:nvSpPr>
        <p:spPr>
          <a:xfrm>
            <a:off x="5600052" y="3209122"/>
            <a:ext cx="4927519" cy="70788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deve presentare un piano di azione (nelle mozioni di policy</a:t>
            </a:r>
            <a:endParaRPr lang="it-IT" dirty="0"/>
          </a:p>
        </p:txBody>
      </p:sp>
      <p:cxnSp>
        <p:nvCxnSpPr>
          <p:cNvPr id="14" name="Connettore 2 13"/>
          <p:cNvCxnSpPr/>
          <p:nvPr/>
        </p:nvCxnSpPr>
        <p:spPr>
          <a:xfrm flipV="1">
            <a:off x="3585722" y="5494643"/>
            <a:ext cx="1538541" cy="16338"/>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5" name="Connettore 2 14"/>
          <p:cNvCxnSpPr/>
          <p:nvPr/>
        </p:nvCxnSpPr>
        <p:spPr>
          <a:xfrm>
            <a:off x="7560941" y="5866433"/>
            <a:ext cx="1218" cy="94210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6" name="Connettore 2 15"/>
          <p:cNvCxnSpPr/>
          <p:nvPr/>
        </p:nvCxnSpPr>
        <p:spPr>
          <a:xfrm>
            <a:off x="7562159" y="2063539"/>
            <a:ext cx="1218" cy="94210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7" name="Connettore 2 16"/>
          <p:cNvCxnSpPr/>
          <p:nvPr/>
        </p:nvCxnSpPr>
        <p:spPr>
          <a:xfrm>
            <a:off x="3295934" y="1822328"/>
            <a:ext cx="1828329" cy="7094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20"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21" name="Gruppo 20"/>
          <p:cNvGrpSpPr/>
          <p:nvPr/>
        </p:nvGrpSpPr>
        <p:grpSpPr>
          <a:xfrm>
            <a:off x="-23156" y="-14891"/>
            <a:ext cx="13017508" cy="1154349"/>
            <a:chOff x="10447" y="8599251"/>
            <a:chExt cx="13017508" cy="1154349"/>
          </a:xfrm>
        </p:grpSpPr>
        <p:sp>
          <p:nvSpPr>
            <p:cNvPr id="22"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3" name="Gruppo 22"/>
            <p:cNvGrpSpPr/>
            <p:nvPr/>
          </p:nvGrpSpPr>
          <p:grpSpPr>
            <a:xfrm>
              <a:off x="391201" y="8688702"/>
              <a:ext cx="12140940" cy="975445"/>
              <a:chOff x="391201" y="8688702"/>
              <a:chExt cx="12140940" cy="975445"/>
            </a:xfrm>
          </p:grpSpPr>
          <p:pic>
            <p:nvPicPr>
              <p:cNvPr id="24"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5"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6"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7" name="Immagine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315151336"/>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3" name="Rettangolo 2"/>
          <p:cNvSpPr/>
          <p:nvPr/>
        </p:nvSpPr>
        <p:spPr>
          <a:xfrm>
            <a:off x="499539" y="2019270"/>
            <a:ext cx="3029997"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Le mozioni in discussione </a:t>
            </a:r>
            <a:endParaRPr lang="it-IT" dirty="0"/>
          </a:p>
        </p:txBody>
      </p:sp>
      <p:sp>
        <p:nvSpPr>
          <p:cNvPr id="4" name="Rettangolo 3"/>
          <p:cNvSpPr/>
          <p:nvPr/>
        </p:nvSpPr>
        <p:spPr>
          <a:xfrm>
            <a:off x="6176864" y="2019269"/>
            <a:ext cx="5085629" cy="70788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sono principalmente di tipo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politico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economico e sociale </a:t>
            </a:r>
            <a:endParaRPr lang="it-IT" dirty="0"/>
          </a:p>
        </p:txBody>
      </p:sp>
      <p:sp>
        <p:nvSpPr>
          <p:cNvPr id="5" name="Rettangolo 4"/>
          <p:cNvSpPr/>
          <p:nvPr/>
        </p:nvSpPr>
        <p:spPr>
          <a:xfrm>
            <a:off x="5645479" y="7084876"/>
            <a:ext cx="5018951" cy="750975"/>
          </a:xfrm>
          <a:prstGeom prst="rect">
            <a:avLst/>
          </a:prstGeom>
        </p:spPr>
        <p:txBody>
          <a:bodyPr wrap="square">
            <a:spAutoFit/>
          </a:bodyPr>
          <a:lstStyle/>
          <a:p>
            <a:pPr algn="just">
              <a:lnSpc>
                <a:spcPct val="107000"/>
              </a:lnSpc>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domande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poste dalla squadra avversaria durante gli interventi degli speakers</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12" name="Connettore 2 11"/>
          <p:cNvCxnSpPr/>
          <p:nvPr/>
        </p:nvCxnSpPr>
        <p:spPr>
          <a:xfrm flipV="1">
            <a:off x="3681752" y="2195898"/>
            <a:ext cx="1077779" cy="34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5" name="Connettore 2 14"/>
          <p:cNvCxnSpPr/>
          <p:nvPr/>
        </p:nvCxnSpPr>
        <p:spPr>
          <a:xfrm>
            <a:off x="8126234" y="2952739"/>
            <a:ext cx="28721" cy="930634"/>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9" name="Rettangolo 8"/>
          <p:cNvSpPr/>
          <p:nvPr/>
        </p:nvSpPr>
        <p:spPr>
          <a:xfrm>
            <a:off x="5163620" y="4197419"/>
            <a:ext cx="6502400" cy="1200329"/>
          </a:xfrm>
          <a:prstGeom prst="rect">
            <a:avLst/>
          </a:prstGeom>
        </p:spPr>
        <p:txBody>
          <a:bodyPr>
            <a:spAutoFit/>
          </a:bodyPr>
          <a:lstStyle/>
          <a:p>
            <a:r>
              <a:rPr lang="it-IT" sz="2400" dirty="0">
                <a:latin typeface="Times New Roman" panose="02020603050405020304" pitchFamily="18" charset="0"/>
                <a:ea typeface="Times New Roman" panose="02020603050405020304" pitchFamily="18" charset="0"/>
                <a:cs typeface="Times New Roman" panose="02020603050405020304" pitchFamily="18" charset="0"/>
              </a:rPr>
              <a:t>la dialettica tra le parti è resa dinamica e interessante dalla presenza di Point of Information (POI), </a:t>
            </a:r>
            <a:endParaRPr lang="it-IT" dirty="0"/>
          </a:p>
        </p:txBody>
      </p:sp>
      <p:cxnSp>
        <p:nvCxnSpPr>
          <p:cNvPr id="19" name="Connettore 2 18"/>
          <p:cNvCxnSpPr/>
          <p:nvPr/>
        </p:nvCxnSpPr>
        <p:spPr>
          <a:xfrm>
            <a:off x="8387288" y="5711794"/>
            <a:ext cx="27532" cy="122954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21"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22" name="Gruppo 21"/>
          <p:cNvGrpSpPr/>
          <p:nvPr/>
        </p:nvGrpSpPr>
        <p:grpSpPr>
          <a:xfrm>
            <a:off x="-23156" y="-14891"/>
            <a:ext cx="13017508" cy="1154349"/>
            <a:chOff x="10447" y="8599251"/>
            <a:chExt cx="13017508" cy="1154349"/>
          </a:xfrm>
        </p:grpSpPr>
        <p:sp>
          <p:nvSpPr>
            <p:cNvPr id="23"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4" name="Gruppo 23"/>
            <p:cNvGrpSpPr/>
            <p:nvPr/>
          </p:nvGrpSpPr>
          <p:grpSpPr>
            <a:xfrm>
              <a:off x="391201" y="8688702"/>
              <a:ext cx="12140940" cy="975445"/>
              <a:chOff x="391201" y="8688702"/>
              <a:chExt cx="12140940" cy="975445"/>
            </a:xfrm>
          </p:grpSpPr>
          <p:pic>
            <p:nvPicPr>
              <p:cNvPr id="25"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6"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7"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8" name="Immagine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418679352"/>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3" name="Rettangolo 2"/>
          <p:cNvSpPr/>
          <p:nvPr/>
        </p:nvSpPr>
        <p:spPr>
          <a:xfrm>
            <a:off x="5033801" y="5620426"/>
            <a:ext cx="6502400" cy="461665"/>
          </a:xfrm>
          <a:prstGeom prst="rect">
            <a:avLst/>
          </a:prstGeom>
        </p:spPr>
        <p:txBody>
          <a:bodyPr>
            <a:spAutoFit/>
          </a:bodyPr>
          <a:lstStyle/>
          <a:p>
            <a:r>
              <a:rPr lang="it-IT" sz="2400" dirty="0" smtClean="0">
                <a:latin typeface="Times New Roman" panose="02020603050405020304" pitchFamily="18" charset="0"/>
                <a:ea typeface="Times New Roman" panose="02020603050405020304" pitchFamily="18" charset="0"/>
              </a:rPr>
              <a:t> </a:t>
            </a:r>
            <a:endParaRPr lang="it-IT" dirty="0"/>
          </a:p>
        </p:txBody>
      </p:sp>
      <p:sp>
        <p:nvSpPr>
          <p:cNvPr id="2" name="Rettangolo 1"/>
          <p:cNvSpPr/>
          <p:nvPr/>
        </p:nvSpPr>
        <p:spPr>
          <a:xfrm>
            <a:off x="391201" y="2209245"/>
            <a:ext cx="1894356" cy="1015663"/>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Il primo speaker della squadra PRO </a:t>
            </a:r>
            <a:endParaRPr lang="it-IT" dirty="0"/>
          </a:p>
        </p:txBody>
      </p:sp>
      <p:sp>
        <p:nvSpPr>
          <p:cNvPr id="4" name="Rettangolo 3"/>
          <p:cNvSpPr/>
          <p:nvPr/>
        </p:nvSpPr>
        <p:spPr>
          <a:xfrm>
            <a:off x="5033801" y="1852542"/>
            <a:ext cx="6502400" cy="1938992"/>
          </a:xfrm>
          <a:prstGeom prst="rect">
            <a:avLst/>
          </a:prstGeom>
        </p:spPr>
        <p:txBody>
          <a:bodyPr>
            <a:spAutoFit/>
          </a:bodyPr>
          <a:lstStyle/>
          <a:p>
            <a:pPr algn="just"/>
            <a:r>
              <a:rPr lang="it-IT" sz="2000" dirty="0">
                <a:latin typeface="Times New Roman" panose="02020603050405020304" pitchFamily="18" charset="0"/>
                <a:ea typeface="Times New Roman" panose="02020603050405020304" pitchFamily="18" charset="0"/>
              </a:rPr>
              <a:t>apre il dibattito e definisce la mozione, presenta il Piano di azione (se previsto) che contiene la proposta di risoluzione del problema, quindi illustra la linea argomentativa della squadra e come verrà ripartita tra gli speakers, infine, presenta una o due argomentazioni in favore della mozione.</a:t>
            </a:r>
            <a:endParaRPr lang="it-IT" dirty="0"/>
          </a:p>
        </p:txBody>
      </p:sp>
      <p:cxnSp>
        <p:nvCxnSpPr>
          <p:cNvPr id="11" name="Connettore 2 10"/>
          <p:cNvCxnSpPr/>
          <p:nvPr/>
        </p:nvCxnSpPr>
        <p:spPr>
          <a:xfrm flipV="1">
            <a:off x="3047270" y="2727271"/>
            <a:ext cx="1077779" cy="34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5" name="Rettangolo 4"/>
          <p:cNvSpPr/>
          <p:nvPr/>
        </p:nvSpPr>
        <p:spPr>
          <a:xfrm>
            <a:off x="543499" y="5195574"/>
            <a:ext cx="1742058" cy="163121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In risposta, il primo speaker della squadra CONTRO </a:t>
            </a:r>
            <a:endParaRPr lang="it-IT" dirty="0"/>
          </a:p>
        </p:txBody>
      </p:sp>
      <p:sp>
        <p:nvSpPr>
          <p:cNvPr id="6" name="Rettangolo 5"/>
          <p:cNvSpPr/>
          <p:nvPr/>
        </p:nvSpPr>
        <p:spPr>
          <a:xfrm>
            <a:off x="5033801" y="5349462"/>
            <a:ext cx="6502400" cy="1323439"/>
          </a:xfrm>
          <a:prstGeom prst="rect">
            <a:avLst/>
          </a:prstGeom>
        </p:spPr>
        <p:txBody>
          <a:bodyPr>
            <a:spAutoFit/>
          </a:bodyPr>
          <a:lstStyle/>
          <a:p>
            <a:pPr algn="just"/>
            <a:r>
              <a:rPr lang="it-IT" sz="2000" dirty="0">
                <a:latin typeface="Times New Roman" panose="02020603050405020304" pitchFamily="18" charset="0"/>
                <a:ea typeface="Times New Roman" panose="02020603050405020304" pitchFamily="18" charset="0"/>
              </a:rPr>
              <a:t>può integrare la definizione e presentare un piano alternativo, oltre a presentare la linea argomentativa della sua squadra e le proprie argomentazioni, deve confutare quanto affermato dal PRO</a:t>
            </a:r>
            <a:endParaRPr lang="it-IT" dirty="0"/>
          </a:p>
        </p:txBody>
      </p:sp>
      <p:cxnSp>
        <p:nvCxnSpPr>
          <p:cNvPr id="14" name="Connettore 2 13"/>
          <p:cNvCxnSpPr/>
          <p:nvPr/>
        </p:nvCxnSpPr>
        <p:spPr>
          <a:xfrm flipV="1">
            <a:off x="3047269" y="5839469"/>
            <a:ext cx="1077779" cy="34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5"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6" name="Gruppo 15"/>
          <p:cNvGrpSpPr/>
          <p:nvPr/>
        </p:nvGrpSpPr>
        <p:grpSpPr>
          <a:xfrm>
            <a:off x="-23156" y="-14891"/>
            <a:ext cx="13017508" cy="1154349"/>
            <a:chOff x="10447" y="8599251"/>
            <a:chExt cx="13017508" cy="1154349"/>
          </a:xfrm>
        </p:grpSpPr>
        <p:sp>
          <p:nvSpPr>
            <p:cNvPr id="17"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8" name="Gruppo 17"/>
            <p:cNvGrpSpPr/>
            <p:nvPr/>
          </p:nvGrpSpPr>
          <p:grpSpPr>
            <a:xfrm>
              <a:off x="391201" y="8688702"/>
              <a:ext cx="12140940" cy="975445"/>
              <a:chOff x="391201" y="8688702"/>
              <a:chExt cx="12140940" cy="975445"/>
            </a:xfrm>
          </p:grpSpPr>
          <p:pic>
            <p:nvPicPr>
              <p:cNvPr id="19"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0"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1"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2" name="Immagin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062921207"/>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2" name="Rettangolo 1"/>
          <p:cNvSpPr/>
          <p:nvPr/>
        </p:nvSpPr>
        <p:spPr>
          <a:xfrm>
            <a:off x="611448" y="1593692"/>
            <a:ext cx="1453861" cy="163121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Il secondo speaker della squadra PRO</a:t>
            </a:r>
            <a:endParaRPr lang="it-IT" dirty="0"/>
          </a:p>
        </p:txBody>
      </p:sp>
      <p:cxnSp>
        <p:nvCxnSpPr>
          <p:cNvPr id="10" name="Connettore 2 9"/>
          <p:cNvCxnSpPr/>
          <p:nvPr/>
        </p:nvCxnSpPr>
        <p:spPr>
          <a:xfrm flipV="1">
            <a:off x="2658785" y="2054989"/>
            <a:ext cx="1077779" cy="34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3" name="Rettangolo 2"/>
          <p:cNvSpPr/>
          <p:nvPr/>
        </p:nvSpPr>
        <p:spPr>
          <a:xfrm>
            <a:off x="4380755" y="1854579"/>
            <a:ext cx="8346200" cy="400110"/>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dopo aver confutato, presenta una o due argomentazioni a favore. </a:t>
            </a:r>
          </a:p>
        </p:txBody>
      </p:sp>
      <p:sp>
        <p:nvSpPr>
          <p:cNvPr id="4" name="Rettangolo 3"/>
          <p:cNvSpPr/>
          <p:nvPr/>
        </p:nvSpPr>
        <p:spPr>
          <a:xfrm>
            <a:off x="2345860" y="3498558"/>
            <a:ext cx="6499560" cy="400110"/>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Lo stesso ruolo è svolto dal secondo speaker CONTRO. </a:t>
            </a:r>
            <a:endParaRPr lang="it-IT" dirty="0"/>
          </a:p>
        </p:txBody>
      </p:sp>
      <p:cxnSp>
        <p:nvCxnSpPr>
          <p:cNvPr id="13" name="Connettore 2 12"/>
          <p:cNvCxnSpPr/>
          <p:nvPr/>
        </p:nvCxnSpPr>
        <p:spPr>
          <a:xfrm flipV="1">
            <a:off x="2855007" y="4993919"/>
            <a:ext cx="1077779" cy="34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5" name="Rettangolo 4"/>
          <p:cNvSpPr/>
          <p:nvPr/>
        </p:nvSpPr>
        <p:spPr>
          <a:xfrm>
            <a:off x="424506" y="4793864"/>
            <a:ext cx="1827743"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rPr>
              <a:t>I terzi speaker </a:t>
            </a:r>
            <a:endParaRPr lang="it-IT" dirty="0"/>
          </a:p>
        </p:txBody>
      </p:sp>
      <p:sp>
        <p:nvSpPr>
          <p:cNvPr id="7" name="Rettangolo 6"/>
          <p:cNvSpPr/>
          <p:nvPr/>
        </p:nvSpPr>
        <p:spPr>
          <a:xfrm>
            <a:off x="4527263" y="4492965"/>
            <a:ext cx="7770484" cy="1015663"/>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hanno il compito principale di attaccare la linea argomentativa della squadra avversaria e ricostruire quella della propria squadra, focalizzandosi sulle argomentazioni principali proposte. </a:t>
            </a:r>
            <a:endParaRPr lang="it-IT" dirty="0"/>
          </a:p>
        </p:txBody>
      </p:sp>
      <p:sp>
        <p:nvSpPr>
          <p:cNvPr id="8" name="Rettangolo 7"/>
          <p:cNvSpPr/>
          <p:nvPr/>
        </p:nvSpPr>
        <p:spPr>
          <a:xfrm>
            <a:off x="839755" y="6331316"/>
            <a:ext cx="11028783" cy="163121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Solo il terzo speaker PRO potrebbe, se dichiarato all’inizio, presentare anche una nuova argomentazione. </a:t>
            </a:r>
            <a:endParaRPr lang="it-IT" sz="2000" dirty="0" smtClean="0">
              <a:latin typeface="Times New Roman" panose="02020603050405020304" pitchFamily="18" charset="0"/>
              <a:ea typeface="Times New Roman" panose="02020603050405020304" pitchFamily="18" charset="0"/>
            </a:endParaRPr>
          </a:p>
          <a:p>
            <a:pPr algn="just"/>
            <a:endParaRPr lang="it-IT" sz="2000" dirty="0">
              <a:latin typeface="Times New Roman" panose="02020603050405020304" pitchFamily="18" charset="0"/>
              <a:ea typeface="Times New Roman" panose="02020603050405020304" pitchFamily="18" charset="0"/>
            </a:endParaRPr>
          </a:p>
          <a:p>
            <a:pPr algn="just"/>
            <a:r>
              <a:rPr lang="it-IT" sz="2000" dirty="0" smtClean="0">
                <a:latin typeface="Times New Roman" panose="02020603050405020304" pitchFamily="18" charset="0"/>
                <a:ea typeface="Times New Roman" panose="02020603050405020304" pitchFamily="18" charset="0"/>
              </a:rPr>
              <a:t>Durante </a:t>
            </a:r>
            <a:r>
              <a:rPr lang="it-IT" sz="2000" dirty="0">
                <a:latin typeface="Times New Roman" panose="02020603050405020304" pitchFamily="18" charset="0"/>
                <a:ea typeface="Times New Roman" panose="02020603050405020304" pitchFamily="18" charset="0"/>
              </a:rPr>
              <a:t>questi interventi, come detto, è possibile presentare domande all’avversario, alzandosi in piedi e attendendo che l’oratore dia la parola</a:t>
            </a:r>
            <a:endParaRPr lang="it-IT" dirty="0"/>
          </a:p>
        </p:txBody>
      </p:sp>
      <p:sp>
        <p:nvSpPr>
          <p:cNvPr id="18"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9" name="Gruppo 18"/>
          <p:cNvGrpSpPr/>
          <p:nvPr/>
        </p:nvGrpSpPr>
        <p:grpSpPr>
          <a:xfrm>
            <a:off x="-23156" y="-14891"/>
            <a:ext cx="13017508" cy="1154349"/>
            <a:chOff x="10447" y="8599251"/>
            <a:chExt cx="13017508" cy="1154349"/>
          </a:xfrm>
        </p:grpSpPr>
        <p:sp>
          <p:nvSpPr>
            <p:cNvPr id="20"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1" name="Gruppo 20"/>
            <p:cNvGrpSpPr/>
            <p:nvPr/>
          </p:nvGrpSpPr>
          <p:grpSpPr>
            <a:xfrm>
              <a:off x="391201" y="8688702"/>
              <a:ext cx="12140940" cy="975445"/>
              <a:chOff x="391201" y="8688702"/>
              <a:chExt cx="12140940" cy="975445"/>
            </a:xfrm>
          </p:grpSpPr>
          <p:pic>
            <p:nvPicPr>
              <p:cNvPr id="22"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3"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4"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5" name="Immagin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608073813"/>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pic>
        <p:nvPicPr>
          <p:cNvPr id="146"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47"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48"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sp>
        <p:nvSpPr>
          <p:cNvPr id="3" name="Rettangolo 2"/>
          <p:cNvSpPr/>
          <p:nvPr/>
        </p:nvSpPr>
        <p:spPr>
          <a:xfrm>
            <a:off x="5005355" y="3760821"/>
            <a:ext cx="6502400" cy="2923877"/>
          </a:xfrm>
          <a:prstGeom prst="rect">
            <a:avLst/>
          </a:prstGeom>
        </p:spPr>
        <p:txBody>
          <a:bodyPr>
            <a:spAutoFit/>
          </a:bodyPr>
          <a:lstStyle/>
          <a:p>
            <a:pPr marL="342900" indent="-342900" algn="just">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l'enunciato </a:t>
            </a:r>
            <a:r>
              <a:rPr lang="it-IT" sz="2400" dirty="0">
                <a:latin typeface="Times New Roman" panose="02020603050405020304" pitchFamily="18" charset="0"/>
                <a:ea typeface="Times New Roman" panose="02020603050405020304" pitchFamily="18" charset="0"/>
              </a:rPr>
              <a:t>esprime una questione focalizzata su un problema? </a:t>
            </a:r>
            <a:endParaRPr lang="it-IT" sz="2400" dirty="0" smtClean="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endParaRPr lang="it-IT" sz="2000" dirty="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r>
              <a:rPr lang="it-IT" sz="2400" dirty="0">
                <a:latin typeface="Times New Roman" panose="02020603050405020304" pitchFamily="18" charset="0"/>
                <a:ea typeface="Times New Roman" panose="02020603050405020304" pitchFamily="18" charset="0"/>
              </a:rPr>
              <a:t>le possibili posizioni PRO e Contro possono permettere un gioco di argomentazioni e controdeduzioni logicamente valide ? </a:t>
            </a:r>
            <a:endParaRPr lang="it-IT" sz="2400" dirty="0" smtClean="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endParaRPr lang="it-IT" sz="2000" dirty="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r>
              <a:rPr lang="it-IT" sz="2400" dirty="0">
                <a:latin typeface="Times New Roman" panose="02020603050405020304" pitchFamily="18" charset="0"/>
                <a:ea typeface="Times New Roman" panose="02020603050405020304" pitchFamily="18" charset="0"/>
              </a:rPr>
              <a:t>vi sono problemi a discutere il problema? </a:t>
            </a:r>
            <a:endParaRPr lang="it-IT" sz="2000" dirty="0">
              <a:latin typeface="Times New Roman" panose="02020603050405020304" pitchFamily="18" charset="0"/>
              <a:ea typeface="Times New Roman" panose="02020603050405020304" pitchFamily="18" charset="0"/>
            </a:endParaRPr>
          </a:p>
        </p:txBody>
      </p:sp>
      <p:sp>
        <p:nvSpPr>
          <p:cNvPr id="2" name="Rettangolo 1"/>
          <p:cNvSpPr/>
          <p:nvPr/>
        </p:nvSpPr>
        <p:spPr>
          <a:xfrm>
            <a:off x="391201" y="1285037"/>
            <a:ext cx="3078086"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Al termine degli interventi</a:t>
            </a:r>
            <a:endParaRPr lang="it-IT" dirty="0"/>
          </a:p>
        </p:txBody>
      </p:sp>
      <p:sp>
        <p:nvSpPr>
          <p:cNvPr id="4" name="Rettangolo 3"/>
          <p:cNvSpPr/>
          <p:nvPr/>
        </p:nvSpPr>
        <p:spPr>
          <a:xfrm>
            <a:off x="5817312" y="1285037"/>
            <a:ext cx="6502400" cy="750975"/>
          </a:xfrm>
          <a:prstGeom prst="rect">
            <a:avLst/>
          </a:prstGeom>
        </p:spPr>
        <p:txBody>
          <a:bodyPr>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vi saranno le due arringhe finali, di durata inferiore rispetto ai discorsi principali (di solito la metà del tempo).</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9" name="Connettore 2 8"/>
          <p:cNvCxnSpPr/>
          <p:nvPr/>
        </p:nvCxnSpPr>
        <p:spPr>
          <a:xfrm flipV="1">
            <a:off x="4104410" y="1660176"/>
            <a:ext cx="1077779" cy="34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5" name="Rettangolo 4"/>
          <p:cNvSpPr/>
          <p:nvPr/>
        </p:nvSpPr>
        <p:spPr>
          <a:xfrm>
            <a:off x="391201" y="4399422"/>
            <a:ext cx="3386940" cy="70788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Per scegliere la mozione è importante chiedersi se :  </a:t>
            </a:r>
            <a:endParaRPr lang="it-IT" sz="1800" dirty="0">
              <a:latin typeface="Times New Roman" panose="02020603050405020304" pitchFamily="18" charset="0"/>
              <a:ea typeface="Times New Roman" panose="02020603050405020304" pitchFamily="18" charset="0"/>
            </a:endParaRPr>
          </a:p>
        </p:txBody>
      </p:sp>
      <p:sp>
        <p:nvSpPr>
          <p:cNvPr id="11" name="Parentesi graffa aperta 10"/>
          <p:cNvSpPr/>
          <p:nvPr/>
        </p:nvSpPr>
        <p:spPr>
          <a:xfrm>
            <a:off x="3683775" y="3048726"/>
            <a:ext cx="1354691" cy="4348065"/>
          </a:xfrm>
          <a:prstGeom prst="leftBrace">
            <a:avLst>
              <a:gd name="adj1" fmla="val 8333"/>
              <a:gd name="adj2" fmla="val 46996"/>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000000"/>
              </a:solidFill>
              <a:effectLst/>
              <a:uFillTx/>
            </a:endParaRPr>
          </a:p>
        </p:txBody>
      </p:sp>
      <p:sp>
        <p:nvSpPr>
          <p:cNvPr id="20"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21" name="Gruppo 20"/>
          <p:cNvGrpSpPr/>
          <p:nvPr/>
        </p:nvGrpSpPr>
        <p:grpSpPr>
          <a:xfrm>
            <a:off x="-23156" y="-14891"/>
            <a:ext cx="13017508" cy="1154349"/>
            <a:chOff x="10447" y="8599251"/>
            <a:chExt cx="13017508" cy="1154349"/>
          </a:xfrm>
        </p:grpSpPr>
        <p:sp>
          <p:nvSpPr>
            <p:cNvPr id="22"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3" name="Gruppo 22"/>
            <p:cNvGrpSpPr/>
            <p:nvPr/>
          </p:nvGrpSpPr>
          <p:grpSpPr>
            <a:xfrm>
              <a:off x="391201" y="8688702"/>
              <a:ext cx="12140940" cy="975445"/>
              <a:chOff x="391201" y="8688702"/>
              <a:chExt cx="12140940" cy="975445"/>
            </a:xfrm>
          </p:grpSpPr>
          <p:pic>
            <p:nvPicPr>
              <p:cNvPr id="24"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5"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6"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7" name="Immagine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43366654"/>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26"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27" name="Gruppo 26"/>
          <p:cNvGrpSpPr/>
          <p:nvPr/>
        </p:nvGrpSpPr>
        <p:grpSpPr>
          <a:xfrm>
            <a:off x="-23156" y="-14891"/>
            <a:ext cx="13017508" cy="1154349"/>
            <a:chOff x="10447" y="8599251"/>
            <a:chExt cx="13017508" cy="1154349"/>
          </a:xfrm>
        </p:grpSpPr>
        <p:sp>
          <p:nvSpPr>
            <p:cNvPr id="28"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9" name="Gruppo 28"/>
            <p:cNvGrpSpPr/>
            <p:nvPr/>
          </p:nvGrpSpPr>
          <p:grpSpPr>
            <a:xfrm>
              <a:off x="391201" y="8688702"/>
              <a:ext cx="12140940" cy="975445"/>
              <a:chOff x="391201" y="8688702"/>
              <a:chExt cx="12140940" cy="975445"/>
            </a:xfrm>
          </p:grpSpPr>
          <p:pic>
            <p:nvPicPr>
              <p:cNvPr id="30"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31"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32"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33" name="Immagine 3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2" name="Rettangolo 1"/>
          <p:cNvSpPr/>
          <p:nvPr/>
        </p:nvSpPr>
        <p:spPr>
          <a:xfrm>
            <a:off x="488497" y="3863880"/>
            <a:ext cx="3016380" cy="1107996"/>
          </a:xfrm>
          <a:prstGeom prst="rect">
            <a:avLst/>
          </a:prstGeom>
        </p:spPr>
        <p:txBody>
          <a:bodyPr wrap="square">
            <a:spAutoFit/>
          </a:bodyPr>
          <a:lstStyle/>
          <a:p>
            <a:r>
              <a:rPr lang="it-IT" dirty="0">
                <a:latin typeface="+mn-lt"/>
              </a:rPr>
              <a:t>IL movimento AVANGURDIE EDUCATIVE </a:t>
            </a:r>
            <a:endParaRPr lang="it-IT" dirty="0"/>
          </a:p>
        </p:txBody>
      </p:sp>
      <p:sp>
        <p:nvSpPr>
          <p:cNvPr id="3" name="Rettangolo 2"/>
          <p:cNvSpPr/>
          <p:nvPr/>
        </p:nvSpPr>
        <p:spPr>
          <a:xfrm>
            <a:off x="5844417" y="2203580"/>
            <a:ext cx="3793517" cy="430887"/>
          </a:xfrm>
          <a:prstGeom prst="rect">
            <a:avLst/>
          </a:prstGeom>
        </p:spPr>
        <p:txBody>
          <a:bodyPr wrap="square">
            <a:spAutoFit/>
          </a:bodyPr>
          <a:lstStyle/>
          <a:p>
            <a:r>
              <a:rPr lang="it-IT" dirty="0">
                <a:latin typeface="+mn-lt"/>
              </a:rPr>
              <a:t>aperto alle scuole italiane </a:t>
            </a:r>
            <a:endParaRPr lang="it-IT" dirty="0"/>
          </a:p>
        </p:txBody>
      </p:sp>
      <p:sp>
        <p:nvSpPr>
          <p:cNvPr id="5" name="Rettangolo 4"/>
          <p:cNvSpPr/>
          <p:nvPr/>
        </p:nvSpPr>
        <p:spPr>
          <a:xfrm>
            <a:off x="5844417" y="5742667"/>
            <a:ext cx="4464147" cy="1785104"/>
          </a:xfrm>
          <a:prstGeom prst="rect">
            <a:avLst/>
          </a:prstGeom>
        </p:spPr>
        <p:txBody>
          <a:bodyPr wrap="square">
            <a:spAutoFit/>
          </a:bodyPr>
          <a:lstStyle/>
          <a:p>
            <a:pPr algn="just"/>
            <a:r>
              <a:rPr lang="it-IT" dirty="0">
                <a:latin typeface="+mn-lt"/>
              </a:rPr>
              <a:t>mira a creare una rete per superare i  limiti e le inerzie della  didattica e proporre idee innovative che rispondano  ai bisogni degli studenti. </a:t>
            </a:r>
            <a:endParaRPr lang="it-IT" dirty="0"/>
          </a:p>
        </p:txBody>
      </p:sp>
      <p:cxnSp>
        <p:nvCxnSpPr>
          <p:cNvPr id="22" name="Connettore 2 21"/>
          <p:cNvCxnSpPr/>
          <p:nvPr/>
        </p:nvCxnSpPr>
        <p:spPr>
          <a:xfrm>
            <a:off x="3306866" y="4307937"/>
            <a:ext cx="2431084" cy="31304"/>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4" name="Connettore 2 23"/>
          <p:cNvCxnSpPr/>
          <p:nvPr/>
        </p:nvCxnSpPr>
        <p:spPr>
          <a:xfrm flipV="1">
            <a:off x="3306866" y="2773467"/>
            <a:ext cx="2118050" cy="1565775"/>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1" name="Rettangolo 10"/>
          <p:cNvSpPr/>
          <p:nvPr/>
        </p:nvSpPr>
        <p:spPr>
          <a:xfrm>
            <a:off x="5844417" y="3657217"/>
            <a:ext cx="5384474" cy="1107996"/>
          </a:xfrm>
          <a:prstGeom prst="rect">
            <a:avLst/>
          </a:prstGeom>
        </p:spPr>
        <p:txBody>
          <a:bodyPr wrap="square">
            <a:spAutoFit/>
          </a:bodyPr>
          <a:lstStyle/>
          <a:p>
            <a:pPr algn="just"/>
            <a:r>
              <a:rPr lang="it-IT" dirty="0" smtClean="0">
                <a:latin typeface="+mn-lt"/>
              </a:rPr>
              <a:t>costituito </a:t>
            </a:r>
            <a:r>
              <a:rPr lang="it-IT" dirty="0">
                <a:latin typeface="+mn-lt"/>
              </a:rPr>
              <a:t>nel 2014, grazie all'Ente di ricerca  Indire e alla collaborazione di  22 scuole fondatrici </a:t>
            </a:r>
            <a:endParaRPr lang="it-IT" dirty="0"/>
          </a:p>
        </p:txBody>
      </p:sp>
      <p:cxnSp>
        <p:nvCxnSpPr>
          <p:cNvPr id="34" name="Connettore 2 33"/>
          <p:cNvCxnSpPr/>
          <p:nvPr/>
        </p:nvCxnSpPr>
        <p:spPr>
          <a:xfrm>
            <a:off x="3306866" y="4307937"/>
            <a:ext cx="2118050" cy="2326515"/>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217042570"/>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538825" y="2080903"/>
            <a:ext cx="7479004" cy="3889013"/>
          </a:xfrm>
          <a:prstGeom prst="rect">
            <a:avLst/>
          </a:prstGeom>
        </p:spPr>
        <p:txBody>
          <a:bodyPr wrap="square">
            <a:spAutoFit/>
          </a:bodyPr>
          <a:lstStyle/>
          <a:p>
            <a:pPr marL="342900" indent="-342900" algn="just">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l'introduzione </a:t>
            </a:r>
            <a:r>
              <a:rPr lang="it-IT" sz="2400" dirty="0">
                <a:latin typeface="Times New Roman" panose="02020603050405020304" pitchFamily="18" charset="0"/>
                <a:ea typeface="Times New Roman" panose="02020603050405020304" pitchFamily="18" charset="0"/>
              </a:rPr>
              <a:t>della pena capitale riduce il tasso di criminalità</a:t>
            </a:r>
            <a:endParaRPr lang="it-IT" sz="2000" dirty="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I </a:t>
            </a:r>
            <a:r>
              <a:rPr lang="it-IT" sz="2400" dirty="0">
                <a:latin typeface="Times New Roman" panose="02020603050405020304" pitchFamily="18" charset="0"/>
                <a:ea typeface="Times New Roman" panose="02020603050405020304" pitchFamily="18" charset="0"/>
              </a:rPr>
              <a:t>paesi in via di sviluppo dovrebbero avere il diritto di dare priorità allo sviluppo piuttosto che all'ambiente</a:t>
            </a:r>
            <a:endParaRPr lang="it-IT" sz="2000" dirty="0">
              <a:latin typeface="Times New Roman" panose="02020603050405020304" pitchFamily="18" charset="0"/>
              <a:ea typeface="Times New Roman" panose="02020603050405020304" pitchFamily="18" charset="0"/>
            </a:endParaRPr>
          </a:p>
          <a:p>
            <a:pPr marL="342900" indent="-342900" algn="just">
              <a:lnSpc>
                <a:spcPct val="107000"/>
              </a:lnSpc>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La </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gestione delle risorse energetiche dovrebbe essere affidata solo a enti pubblici, sono adatti a essere discussi in classe. </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ttangolo 2"/>
          <p:cNvSpPr/>
          <p:nvPr/>
        </p:nvSpPr>
        <p:spPr>
          <a:xfrm>
            <a:off x="106363" y="3625301"/>
            <a:ext cx="2467342"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rPr>
              <a:t>I seguenti enunciati: </a:t>
            </a:r>
            <a:endParaRPr lang="it-IT" dirty="0"/>
          </a:p>
        </p:txBody>
      </p:sp>
      <p:sp>
        <p:nvSpPr>
          <p:cNvPr id="4" name="Rettangolo 3"/>
          <p:cNvSpPr/>
          <p:nvPr/>
        </p:nvSpPr>
        <p:spPr>
          <a:xfrm>
            <a:off x="106363" y="7207292"/>
            <a:ext cx="12620592" cy="750975"/>
          </a:xfrm>
          <a:prstGeom prst="rect">
            <a:avLst/>
          </a:prstGeom>
        </p:spPr>
        <p:txBody>
          <a:bodyPr wrap="square">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Risultano infatti focalizzati su un problema e non su un tema generale , inoltre sono equilibrati rispetto alla posizione PRO e CONTRO e non mostrano criticità per discuterli in classe</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Parentesi graffa aperta 4"/>
          <p:cNvSpPr/>
          <p:nvPr/>
        </p:nvSpPr>
        <p:spPr>
          <a:xfrm>
            <a:off x="2990886" y="1851378"/>
            <a:ext cx="1354691" cy="4348065"/>
          </a:xfrm>
          <a:prstGeom prst="leftBrace">
            <a:avLst>
              <a:gd name="adj1" fmla="val 8333"/>
              <a:gd name="adj2" fmla="val 46996"/>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000000"/>
              </a:solidFill>
              <a:effectLst/>
              <a:uFillTx/>
            </a:endParaRPr>
          </a:p>
        </p:txBody>
      </p:sp>
      <p:sp>
        <p:nvSpPr>
          <p:cNvPr id="6"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7" name="Gruppo 6"/>
          <p:cNvGrpSpPr/>
          <p:nvPr/>
        </p:nvGrpSpPr>
        <p:grpSpPr>
          <a:xfrm>
            <a:off x="-23156" y="-14891"/>
            <a:ext cx="13017508" cy="1154349"/>
            <a:chOff x="10447" y="8599251"/>
            <a:chExt cx="13017508" cy="1154349"/>
          </a:xfrm>
        </p:grpSpPr>
        <p:sp>
          <p:nvSpPr>
            <p:cNvPr id="8"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9" name="Gruppo 8"/>
            <p:cNvGrpSpPr/>
            <p:nvPr/>
          </p:nvGrpSpPr>
          <p:grpSpPr>
            <a:xfrm>
              <a:off x="391201" y="8688702"/>
              <a:ext cx="12140940" cy="975445"/>
              <a:chOff x="391201" y="8688702"/>
              <a:chExt cx="12140940" cy="975445"/>
            </a:xfrm>
          </p:grpSpPr>
          <p:pic>
            <p:nvPicPr>
              <p:cNvPr id="10"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1"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2"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3" name="Immagin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215800569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767330" y="2172374"/>
            <a:ext cx="6502400" cy="461665"/>
          </a:xfrm>
          <a:prstGeom prst="rect">
            <a:avLst/>
          </a:prstGeom>
        </p:spPr>
        <p:txBody>
          <a:bodyPr>
            <a:spAutoFit/>
          </a:bodyPr>
          <a:lstStyle/>
          <a:p>
            <a:pPr algn="just"/>
            <a:r>
              <a:rPr lang="it-IT" sz="2400" dirty="0" smtClean="0">
                <a:latin typeface="Times New Roman" panose="02020603050405020304" pitchFamily="18" charset="0"/>
                <a:ea typeface="Times New Roman" panose="02020603050405020304" pitchFamily="18" charset="0"/>
              </a:rPr>
              <a:t>il </a:t>
            </a:r>
            <a:r>
              <a:rPr lang="it-IT" sz="2400" dirty="0">
                <a:latin typeface="Times New Roman" panose="02020603050405020304" pitchFamily="18" charset="0"/>
                <a:ea typeface="Times New Roman" panose="02020603050405020304" pitchFamily="18" charset="0"/>
              </a:rPr>
              <a:t>riscaldamento globale è dannoso: </a:t>
            </a:r>
            <a:endParaRPr lang="it-IT" sz="2000" dirty="0">
              <a:latin typeface="Times New Roman" panose="02020603050405020304" pitchFamily="18" charset="0"/>
              <a:ea typeface="Times New Roman" panose="02020603050405020304" pitchFamily="18" charset="0"/>
            </a:endParaRPr>
          </a:p>
        </p:txBody>
      </p:sp>
      <p:sp>
        <p:nvSpPr>
          <p:cNvPr id="3" name="Rettangolo 2"/>
          <p:cNvSpPr/>
          <p:nvPr/>
        </p:nvSpPr>
        <p:spPr>
          <a:xfrm>
            <a:off x="704972" y="2093891"/>
            <a:ext cx="1638309" cy="1080296"/>
          </a:xfrm>
          <a:prstGeom prst="rect">
            <a:avLst/>
          </a:prstGeom>
        </p:spPr>
        <p:txBody>
          <a:bodyPr wrap="square">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Esempi di enunciati  non efficaci </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4" name="Connettore 2 3"/>
          <p:cNvCxnSpPr/>
          <p:nvPr/>
        </p:nvCxnSpPr>
        <p:spPr>
          <a:xfrm flipV="1">
            <a:off x="3105155" y="2542706"/>
            <a:ext cx="1077779" cy="34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5" name="Rettangolo 4"/>
          <p:cNvSpPr/>
          <p:nvPr/>
        </p:nvSpPr>
        <p:spPr>
          <a:xfrm>
            <a:off x="1268963" y="7810835"/>
            <a:ext cx="10282335" cy="707886"/>
          </a:xfrm>
          <a:prstGeom prst="rect">
            <a:avLst/>
          </a:prstGeom>
        </p:spPr>
        <p:txBody>
          <a:bodyPr wrap="square">
            <a:spAutoFit/>
          </a:bodyPr>
          <a:lstStyle/>
          <a:p>
            <a:pPr algn="just"/>
            <a:r>
              <a:rPr lang="it-IT" sz="2000" dirty="0" smtClean="0">
                <a:latin typeface="Times New Roman" panose="02020603050405020304" pitchFamily="18" charset="0"/>
                <a:ea typeface="Times New Roman" panose="02020603050405020304" pitchFamily="18" charset="0"/>
              </a:rPr>
              <a:t>l'immigrazione </a:t>
            </a:r>
            <a:r>
              <a:rPr lang="it-IT" sz="2000" dirty="0">
                <a:latin typeface="Times New Roman" panose="02020603050405020304" pitchFamily="18" charset="0"/>
                <a:ea typeface="Times New Roman" panose="02020603050405020304" pitchFamily="18" charset="0"/>
              </a:rPr>
              <a:t>è il tema , ma il problema può essere per esempio il controllo dell'immigrazione , limitare l'immigrazione , gli effetti dell'immigrazione sull'economia </a:t>
            </a:r>
            <a:endParaRPr lang="it-IT" sz="1800" dirty="0">
              <a:latin typeface="Times New Roman" panose="02020603050405020304" pitchFamily="18" charset="0"/>
              <a:ea typeface="Times New Roman" panose="02020603050405020304" pitchFamily="18" charset="0"/>
            </a:endParaRPr>
          </a:p>
        </p:txBody>
      </p:sp>
      <p:cxnSp>
        <p:nvCxnSpPr>
          <p:cNvPr id="6" name="Connettore 2 5"/>
          <p:cNvCxnSpPr/>
          <p:nvPr/>
        </p:nvCxnSpPr>
        <p:spPr>
          <a:xfrm>
            <a:off x="6782915" y="3149083"/>
            <a:ext cx="9771" cy="109759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8" name="Rettangolo 7"/>
          <p:cNvSpPr/>
          <p:nvPr/>
        </p:nvSpPr>
        <p:spPr>
          <a:xfrm>
            <a:off x="3644044" y="4346226"/>
            <a:ext cx="6502400" cy="830997"/>
          </a:xfrm>
          <a:prstGeom prst="rect">
            <a:avLst/>
          </a:prstGeom>
        </p:spPr>
        <p:txBody>
          <a:bodyPr>
            <a:spAutoFit/>
          </a:bodyPr>
          <a:lstStyle/>
          <a:p>
            <a:pPr algn="just"/>
            <a:r>
              <a:rPr lang="it-IT" sz="2400" dirty="0">
                <a:latin typeface="Times New Roman" panose="02020603050405020304" pitchFamily="18" charset="0"/>
                <a:ea typeface="Times New Roman" panose="02020603050405020304" pitchFamily="18" charset="0"/>
              </a:rPr>
              <a:t>l'enunciato è più limitato ma non sono specificati attori o problemi/finalità</a:t>
            </a:r>
            <a:endParaRPr lang="it-IT" sz="2000" dirty="0">
              <a:latin typeface="Times New Roman" panose="02020603050405020304" pitchFamily="18" charset="0"/>
              <a:ea typeface="Times New Roman" panose="02020603050405020304" pitchFamily="18" charset="0"/>
            </a:endParaRPr>
          </a:p>
        </p:txBody>
      </p:sp>
      <p:sp>
        <p:nvSpPr>
          <p:cNvPr id="9" name="Rettangolo 8"/>
          <p:cNvSpPr/>
          <p:nvPr/>
        </p:nvSpPr>
        <p:spPr>
          <a:xfrm>
            <a:off x="600396" y="5728035"/>
            <a:ext cx="7681911" cy="461665"/>
          </a:xfrm>
          <a:prstGeom prst="rect">
            <a:avLst/>
          </a:prstGeom>
        </p:spPr>
        <p:txBody>
          <a:bodyPr wrap="none">
            <a:spAutoFit/>
          </a:bodyPr>
          <a:lstStyle/>
          <a:p>
            <a:r>
              <a:rPr lang="it-IT" sz="2400" dirty="0">
                <a:latin typeface="Times New Roman" panose="02020603050405020304" pitchFamily="18" charset="0"/>
                <a:ea typeface="Times New Roman" panose="02020603050405020304" pitchFamily="18" charset="0"/>
              </a:rPr>
              <a:t>immigrazione </a:t>
            </a:r>
            <a:r>
              <a:rPr lang="it-IT" sz="2400" dirty="0" smtClean="0">
                <a:latin typeface="Times New Roman" panose="02020603050405020304" pitchFamily="18" charset="0"/>
                <a:ea typeface="Times New Roman" panose="02020603050405020304" pitchFamily="18" charset="0"/>
              </a:rPr>
              <a:t>:			pro						 </a:t>
            </a:r>
            <a:r>
              <a:rPr lang="it-IT" sz="2400" dirty="0">
                <a:latin typeface="Times New Roman" panose="02020603050405020304" pitchFamily="18" charset="0"/>
                <a:ea typeface="Times New Roman" panose="02020603050405020304" pitchFamily="18" charset="0"/>
              </a:rPr>
              <a:t>contro </a:t>
            </a:r>
            <a:endParaRPr lang="it-IT" dirty="0"/>
          </a:p>
        </p:txBody>
      </p:sp>
      <p:cxnSp>
        <p:nvCxnSpPr>
          <p:cNvPr id="10" name="Connettore 2 9"/>
          <p:cNvCxnSpPr/>
          <p:nvPr/>
        </p:nvCxnSpPr>
        <p:spPr>
          <a:xfrm flipV="1">
            <a:off x="5401985" y="6056526"/>
            <a:ext cx="1077779" cy="34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1" name="Connettore 2 10"/>
          <p:cNvCxnSpPr/>
          <p:nvPr/>
        </p:nvCxnSpPr>
        <p:spPr>
          <a:xfrm>
            <a:off x="5904847" y="6798358"/>
            <a:ext cx="17366" cy="741833"/>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4" name="Gruppo 13"/>
          <p:cNvGrpSpPr/>
          <p:nvPr/>
        </p:nvGrpSpPr>
        <p:grpSpPr>
          <a:xfrm>
            <a:off x="-23156" y="-14891"/>
            <a:ext cx="13017508" cy="1154349"/>
            <a:chOff x="10447" y="8599251"/>
            <a:chExt cx="13017508" cy="1154349"/>
          </a:xfrm>
        </p:grpSpPr>
        <p:sp>
          <p:nvSpPr>
            <p:cNvPr id="1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6" name="Gruppo 15"/>
            <p:cNvGrpSpPr/>
            <p:nvPr/>
          </p:nvGrpSpPr>
          <p:grpSpPr>
            <a:xfrm>
              <a:off x="391201" y="8688702"/>
              <a:ext cx="12140940" cy="975445"/>
              <a:chOff x="391201" y="8688702"/>
              <a:chExt cx="12140940" cy="975445"/>
            </a:xfrm>
          </p:grpSpPr>
          <p:pic>
            <p:nvPicPr>
              <p:cNvPr id="1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0" name="Immagin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94739968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5511733" y="2842639"/>
            <a:ext cx="1523174"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La mozione </a:t>
            </a:r>
            <a:endParaRPr lang="it-IT" dirty="0"/>
          </a:p>
        </p:txBody>
      </p:sp>
      <p:sp>
        <p:nvSpPr>
          <p:cNvPr id="12" name="Rettangolo 11"/>
          <p:cNvSpPr/>
          <p:nvPr/>
        </p:nvSpPr>
        <p:spPr>
          <a:xfrm>
            <a:off x="3154097" y="5346041"/>
            <a:ext cx="6502400" cy="1080296"/>
          </a:xfrm>
          <a:prstGeom prst="rect">
            <a:avLst/>
          </a:prstGeom>
        </p:spPr>
        <p:txBody>
          <a:bodyPr>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è una proposizione che enuncia in maniera chiara e definita la questione di cui occorre discutere e valutare l'utilità e l'adeguatezza</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20" name="Connettore 2 19"/>
          <p:cNvCxnSpPr/>
          <p:nvPr/>
        </p:nvCxnSpPr>
        <p:spPr>
          <a:xfrm flipH="1">
            <a:off x="6139544" y="3825551"/>
            <a:ext cx="18660" cy="1217199"/>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886646286"/>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69900" y="1990239"/>
            <a:ext cx="3393104" cy="7205434"/>
          </a:xfrm>
          <a:prstGeom prst="rect">
            <a:avLst/>
          </a:prstGeom>
        </p:spPr>
        <p:txBody>
          <a:bodyPr wrap="square">
            <a:spAutoFit/>
          </a:bodyPr>
          <a:lstStyle/>
          <a:p>
            <a:pPr marL="342900" indent="-342900" algn="just">
              <a:lnSpc>
                <a:spcPct val="107000"/>
              </a:lnSpc>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mozione sui fatti</a:t>
            </a:r>
          </a:p>
          <a:p>
            <a:pPr marL="342900" indent="-342900" algn="just">
              <a:lnSpc>
                <a:spcPct val="107000"/>
              </a:lnSpc>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endParaRPr lang="it-IT"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endParaRPr lang="it-IT"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mozione sui valori</a:t>
            </a:r>
          </a:p>
          <a:p>
            <a:pPr marL="342900" indent="-342900" algn="just">
              <a:lnSpc>
                <a:spcPct val="107000"/>
              </a:lnSpc>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mozione sui piani di azione. </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3" name="Rettangolo 12"/>
          <p:cNvSpPr/>
          <p:nvPr/>
        </p:nvSpPr>
        <p:spPr>
          <a:xfrm>
            <a:off x="145249" y="4692376"/>
            <a:ext cx="2106705" cy="163121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Si possono individuare 3 principali tipologie di mozione:</a:t>
            </a:r>
            <a:endParaRPr lang="it-IT" sz="1800" dirty="0">
              <a:latin typeface="Times New Roman" panose="02020603050405020304" pitchFamily="18" charset="0"/>
              <a:ea typeface="Times New Roman" panose="02020603050405020304" pitchFamily="18" charset="0"/>
            </a:endParaRPr>
          </a:p>
        </p:txBody>
      </p:sp>
      <p:sp>
        <p:nvSpPr>
          <p:cNvPr id="19" name="Rettangolo 18"/>
          <p:cNvSpPr/>
          <p:nvPr/>
        </p:nvSpPr>
        <p:spPr>
          <a:xfrm>
            <a:off x="6923315" y="1848854"/>
            <a:ext cx="5780495" cy="2068259"/>
          </a:xfrm>
          <a:prstGeom prst="rect">
            <a:avLst/>
          </a:prstGeom>
        </p:spPr>
        <p:txBody>
          <a:bodyPr wrap="square">
            <a:spAutoFit/>
          </a:bodyPr>
          <a:lstStyle/>
          <a:p>
            <a:pPr algn="just">
              <a:lnSpc>
                <a:spcPct val="107000"/>
              </a:lnSpc>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riguardano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ciò che si verifica, fatti che accadono nel presente o sono accaduti o potrebbero verificarsi in futuro, la discussione verte sulla verità o falsità dell'affermazione. E' fondamentale argomentare con evidenze, prove scientifiche e fatti.</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7" name="Parentesi graffa aperta 16"/>
          <p:cNvSpPr/>
          <p:nvPr/>
        </p:nvSpPr>
        <p:spPr>
          <a:xfrm>
            <a:off x="2592555" y="1848854"/>
            <a:ext cx="1354691" cy="7558133"/>
          </a:xfrm>
          <a:prstGeom prst="leftBrace">
            <a:avLst>
              <a:gd name="adj1" fmla="val 8333"/>
              <a:gd name="adj2" fmla="val 46996"/>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000000"/>
              </a:solidFill>
              <a:effectLst/>
              <a:uFillTx/>
            </a:endParaRPr>
          </a:p>
        </p:txBody>
      </p:sp>
      <p:sp>
        <p:nvSpPr>
          <p:cNvPr id="14" name="Rettangolo 13"/>
          <p:cNvSpPr/>
          <p:nvPr/>
        </p:nvSpPr>
        <p:spPr>
          <a:xfrm>
            <a:off x="6923315" y="4445738"/>
            <a:ext cx="5780495" cy="2397579"/>
          </a:xfrm>
          <a:prstGeom prst="rect">
            <a:avLst/>
          </a:prstGeom>
        </p:spPr>
        <p:txBody>
          <a:bodyPr wrap="square">
            <a:spAutoFit/>
          </a:bodyPr>
          <a:lstStyle/>
          <a:p>
            <a:pPr algn="just">
              <a:lnSpc>
                <a:spcPct val="107000"/>
              </a:lnSpc>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contiene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un giudizio qualitativo circa un valore morale /estetico di un evento/azione. Esso contiene 2 elementi: l'oggetto di valutazione e l'espressione valutativa. Per esempio: Shakespeare è il più grande scrittore del mondo, Harry Potter dovrebbe essere considerato un classico alla pari dei Promessi sposi.</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22" name="Connettore 2 21"/>
          <p:cNvCxnSpPr/>
          <p:nvPr/>
        </p:nvCxnSpPr>
        <p:spPr>
          <a:xfrm>
            <a:off x="6035193" y="2295331"/>
            <a:ext cx="627811" cy="18661"/>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3" name="Connettore 2 22"/>
          <p:cNvCxnSpPr/>
          <p:nvPr/>
        </p:nvCxnSpPr>
        <p:spPr>
          <a:xfrm>
            <a:off x="6165348" y="5370575"/>
            <a:ext cx="627811" cy="18661"/>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09810480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27895" y="2368222"/>
            <a:ext cx="2917945" cy="1673022"/>
          </a:xfrm>
          <a:prstGeom prst="rect">
            <a:avLst/>
          </a:prstGeom>
        </p:spPr>
        <p:txBody>
          <a:bodyPr wrap="square">
            <a:spAutoFit/>
          </a:bodyPr>
          <a:lstStyle/>
          <a:p>
            <a:pPr algn="just">
              <a:lnSpc>
                <a:spcPct val="107000"/>
              </a:lnSpc>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Gli elementi determinanti per una buona mozione sono</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4" name="Rettangolo 13"/>
          <p:cNvSpPr/>
          <p:nvPr/>
        </p:nvSpPr>
        <p:spPr>
          <a:xfrm>
            <a:off x="357598" y="4913843"/>
            <a:ext cx="12140940" cy="421654"/>
          </a:xfrm>
          <a:prstGeom prst="rect">
            <a:avLst/>
          </a:prstGeom>
        </p:spPr>
        <p:txBody>
          <a:bodyPr wrap="square">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La squadra PRO deve individuare il problema e presentare una possibile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soluzione. </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5" name="Rettangolo 14"/>
          <p:cNvSpPr/>
          <p:nvPr/>
        </p:nvSpPr>
        <p:spPr>
          <a:xfrm>
            <a:off x="6525555" y="1900112"/>
            <a:ext cx="4666662"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il soggetto che deve prendere la decisione</a:t>
            </a:r>
            <a:endParaRPr lang="it-IT" dirty="0"/>
          </a:p>
        </p:txBody>
      </p:sp>
      <p:sp>
        <p:nvSpPr>
          <p:cNvPr id="16" name="Rettangolo 15"/>
          <p:cNvSpPr/>
          <p:nvPr/>
        </p:nvSpPr>
        <p:spPr>
          <a:xfrm>
            <a:off x="6525555" y="3304033"/>
            <a:ext cx="4823756"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l'azione da intraprendere  (piano di azione</a:t>
            </a:r>
            <a:endParaRPr lang="it-IT" dirty="0"/>
          </a:p>
        </p:txBody>
      </p:sp>
      <p:cxnSp>
        <p:nvCxnSpPr>
          <p:cNvPr id="17" name="Connettore 2 16"/>
          <p:cNvCxnSpPr/>
          <p:nvPr/>
        </p:nvCxnSpPr>
        <p:spPr>
          <a:xfrm>
            <a:off x="3992599" y="3037883"/>
            <a:ext cx="1755058" cy="538924"/>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8" name="Connettore 2 17"/>
          <p:cNvCxnSpPr/>
          <p:nvPr/>
        </p:nvCxnSpPr>
        <p:spPr>
          <a:xfrm flipV="1">
            <a:off x="3992599" y="2300222"/>
            <a:ext cx="1743212" cy="737661"/>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24" name="Rettangolo 23"/>
          <p:cNvSpPr/>
          <p:nvPr/>
        </p:nvSpPr>
        <p:spPr>
          <a:xfrm>
            <a:off x="357598" y="6740378"/>
            <a:ext cx="12140940" cy="750975"/>
          </a:xfrm>
          <a:prstGeom prst="rect">
            <a:avLst/>
          </a:prstGeom>
        </p:spPr>
        <p:txBody>
          <a:bodyPr wrap="square">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Ciascuna tipologia comporta uno sviluppo specifico del dibattito e della ricerca preparatoria. Spesso vi è comunque compresenza di elementi di più tipologie nella stessa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mozione</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25" name="Rettangolo 24"/>
          <p:cNvSpPr/>
          <p:nvPr/>
        </p:nvSpPr>
        <p:spPr>
          <a:xfrm>
            <a:off x="357598" y="5917204"/>
            <a:ext cx="11921487" cy="421654"/>
          </a:xfrm>
          <a:prstGeom prst="rect">
            <a:avLst/>
          </a:prstGeom>
        </p:spPr>
        <p:txBody>
          <a:bodyPr wrap="square">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Un piano è l’azione che tu faresti per  ridurre o eliminare i danni che lo status quo sta causando. </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26" name="Rettangolo 25"/>
          <p:cNvSpPr/>
          <p:nvPr/>
        </p:nvSpPr>
        <p:spPr>
          <a:xfrm>
            <a:off x="179349" y="7932831"/>
            <a:ext cx="12451896" cy="1277850"/>
          </a:xfrm>
          <a:prstGeom prst="rect">
            <a:avLst/>
          </a:prstGeom>
        </p:spPr>
        <p:txBody>
          <a:bodyPr wrap="square">
            <a:spAutoFit/>
          </a:bodyPr>
          <a:lstStyle/>
          <a:p>
            <a:pPr algn="just">
              <a:lnSpc>
                <a:spcPct val="107000"/>
              </a:lnSpc>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Se volessimo trasformare la mozione: gli esami di stato sono inutili e costosi in una mozione policy diventerebbe: sarebbe più volte utile sostenere colloqui orientativi e attitudinali che gli esami di stato</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674134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598" y="3087012"/>
            <a:ext cx="11678892" cy="3416320"/>
          </a:xfrm>
          <a:prstGeom prst="rect">
            <a:avLst/>
          </a:prstGeom>
        </p:spPr>
        <p:txBody>
          <a:bodyPr wrap="square">
            <a:spAutoFit/>
          </a:bodyPr>
          <a:lstStyle/>
          <a:p>
            <a:pPr algn="just"/>
            <a:r>
              <a:rPr lang="it-IT" sz="2400" dirty="0" smtClean="0">
                <a:latin typeface="Times New Roman" panose="02020603050405020304" pitchFamily="18" charset="0"/>
                <a:ea typeface="Times New Roman" panose="02020603050405020304" pitchFamily="18" charset="0"/>
              </a:rPr>
              <a:t>Gli </a:t>
            </a:r>
            <a:r>
              <a:rPr lang="it-IT" sz="2400" dirty="0">
                <a:latin typeface="Times New Roman" panose="02020603050405020304" pitchFamily="18" charset="0"/>
                <a:ea typeface="Times New Roman" panose="02020603050405020304" pitchFamily="18" charset="0"/>
              </a:rPr>
              <a:t>sprechi dovuti a una cattiva gestione dell'acqua sono problematiche molto comuni in vari paesi del mondo , soprattutto in quelli più sviluppati. </a:t>
            </a:r>
            <a:endParaRPr lang="it-IT" sz="2400" dirty="0" smtClean="0">
              <a:latin typeface="Times New Roman" panose="02020603050405020304" pitchFamily="18" charset="0"/>
              <a:ea typeface="Times New Roman" panose="02020603050405020304" pitchFamily="18" charset="0"/>
            </a:endParaRPr>
          </a:p>
          <a:p>
            <a:pPr algn="just"/>
            <a:r>
              <a:rPr lang="it-IT" sz="2400" dirty="0" smtClean="0">
                <a:latin typeface="Times New Roman" panose="02020603050405020304" pitchFamily="18" charset="0"/>
                <a:ea typeface="Times New Roman" panose="02020603050405020304" pitchFamily="18" charset="0"/>
              </a:rPr>
              <a:t>In </a:t>
            </a:r>
            <a:r>
              <a:rPr lang="it-IT" sz="2400" dirty="0">
                <a:latin typeface="Times New Roman" panose="02020603050405020304" pitchFamily="18" charset="0"/>
                <a:ea typeface="Times New Roman" panose="02020603050405020304" pitchFamily="18" charset="0"/>
              </a:rPr>
              <a:t>Italia nel 2015 sono andati persi 100 mila litri di acqua al secondo, secondo fonte </a:t>
            </a:r>
            <a:r>
              <a:rPr lang="it-IT" sz="2400" dirty="0" err="1">
                <a:latin typeface="Times New Roman" panose="02020603050405020304" pitchFamily="18" charset="0"/>
                <a:ea typeface="Times New Roman" panose="02020603050405020304" pitchFamily="18" charset="0"/>
              </a:rPr>
              <a:t>istat</a:t>
            </a:r>
            <a:r>
              <a:rPr lang="it-IT" sz="2400" dirty="0">
                <a:latin typeface="Times New Roman" panose="02020603050405020304" pitchFamily="18" charset="0"/>
                <a:ea typeface="Times New Roman" panose="02020603050405020304" pitchFamily="18" charset="0"/>
              </a:rPr>
              <a:t>, un quantitativo che basterebbe a soddisfare le esigenze idriche di un anno per 40 milioni di persone. </a:t>
            </a:r>
            <a:endParaRPr lang="it-IT" sz="2400" dirty="0" smtClean="0">
              <a:latin typeface="Times New Roman" panose="02020603050405020304" pitchFamily="18" charset="0"/>
              <a:ea typeface="Times New Roman" panose="02020603050405020304" pitchFamily="18" charset="0"/>
            </a:endParaRPr>
          </a:p>
          <a:p>
            <a:pPr algn="just"/>
            <a:r>
              <a:rPr lang="it-IT" sz="2400" dirty="0" smtClean="0">
                <a:latin typeface="Times New Roman" panose="02020603050405020304" pitchFamily="18" charset="0"/>
                <a:ea typeface="Times New Roman" panose="02020603050405020304" pitchFamily="18" charset="0"/>
              </a:rPr>
              <a:t>Tutto </a:t>
            </a:r>
            <a:r>
              <a:rPr lang="it-IT" sz="2400" dirty="0">
                <a:latin typeface="Times New Roman" panose="02020603050405020304" pitchFamily="18" charset="0"/>
                <a:ea typeface="Times New Roman" panose="02020603050405020304" pitchFamily="18" charset="0"/>
              </a:rPr>
              <a:t>questo pare essere il risultato di infrastrutture mai perfettamente funzionanti. </a:t>
            </a:r>
            <a:endParaRPr lang="it-IT" sz="2400" dirty="0" smtClean="0">
              <a:latin typeface="Times New Roman" panose="02020603050405020304" pitchFamily="18" charset="0"/>
              <a:ea typeface="Times New Roman" panose="02020603050405020304" pitchFamily="18" charset="0"/>
            </a:endParaRPr>
          </a:p>
          <a:p>
            <a:pPr algn="just"/>
            <a:r>
              <a:rPr lang="it-IT" sz="2400" dirty="0" smtClean="0">
                <a:latin typeface="Times New Roman" panose="02020603050405020304" pitchFamily="18" charset="0"/>
                <a:ea typeface="Times New Roman" panose="02020603050405020304" pitchFamily="18" charset="0"/>
              </a:rPr>
              <a:t>Il </a:t>
            </a:r>
            <a:r>
              <a:rPr lang="it-IT" sz="2400" dirty="0">
                <a:latin typeface="Times New Roman" panose="02020603050405020304" pitchFamily="18" charset="0"/>
                <a:ea typeface="Times New Roman" panose="02020603050405020304" pitchFamily="18" charset="0"/>
              </a:rPr>
              <a:t>60 per cento di queste è stata messa in posa  30 anni fa, il 25 per cento 50 anni fa. </a:t>
            </a:r>
            <a:endParaRPr lang="it-IT" sz="2400" dirty="0" smtClean="0">
              <a:latin typeface="Times New Roman" panose="02020603050405020304" pitchFamily="18" charset="0"/>
              <a:ea typeface="Times New Roman" panose="02020603050405020304" pitchFamily="18" charset="0"/>
            </a:endParaRPr>
          </a:p>
          <a:p>
            <a:pPr algn="just"/>
            <a:r>
              <a:rPr lang="it-IT" sz="2400" dirty="0" smtClean="0">
                <a:latin typeface="Times New Roman" panose="02020603050405020304" pitchFamily="18" charset="0"/>
                <a:ea typeface="Times New Roman" panose="02020603050405020304" pitchFamily="18" charset="0"/>
              </a:rPr>
              <a:t>Da </a:t>
            </a:r>
            <a:r>
              <a:rPr lang="it-IT" sz="2400" dirty="0">
                <a:latin typeface="Times New Roman" panose="02020603050405020304" pitchFamily="18" charset="0"/>
                <a:ea typeface="Times New Roman" panose="02020603050405020304" pitchFamily="18" charset="0"/>
              </a:rPr>
              <a:t>questi dati emerge un totale fallimento dell'ente pubblico per quel </a:t>
            </a:r>
            <a:r>
              <a:rPr lang="it-IT" sz="2400" dirty="0" smtClean="0">
                <a:latin typeface="Times New Roman" panose="02020603050405020304" pitchFamily="18" charset="0"/>
                <a:ea typeface="Times New Roman" panose="02020603050405020304" pitchFamily="18" charset="0"/>
              </a:rPr>
              <a:t>che </a:t>
            </a:r>
            <a:r>
              <a:rPr lang="it-IT" sz="2400" dirty="0">
                <a:latin typeface="Times New Roman" panose="02020603050405020304" pitchFamily="18" charset="0"/>
                <a:ea typeface="Times New Roman" panose="02020603050405020304" pitchFamily="18" charset="0"/>
              </a:rPr>
              <a:t>riguarda la gestione dell'acqua. </a:t>
            </a:r>
            <a:endParaRPr lang="it-IT" sz="2000" dirty="0">
              <a:latin typeface="Times New Roman" panose="02020603050405020304" pitchFamily="18" charset="0"/>
              <a:ea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3356658" y="1703358"/>
            <a:ext cx="5078634" cy="400110"/>
          </a:xfrm>
          <a:prstGeom prst="rect">
            <a:avLst/>
          </a:prstGeom>
        </p:spPr>
        <p:txBody>
          <a:bodyPr wrap="none">
            <a:spAutoFit/>
          </a:bodyPr>
          <a:lstStyle/>
          <a:p>
            <a:pPr algn="just"/>
            <a:r>
              <a:rPr lang="it-IT" sz="2000" dirty="0">
                <a:latin typeface="Times New Roman" panose="02020603050405020304" pitchFamily="18" charset="0"/>
                <a:ea typeface="Times New Roman" panose="02020603050405020304" pitchFamily="18" charset="0"/>
              </a:rPr>
              <a:t>Estratto finale  </a:t>
            </a:r>
            <a:r>
              <a:rPr lang="it-IT" sz="2000" dirty="0" err="1">
                <a:latin typeface="Times New Roman" panose="02020603050405020304" pitchFamily="18" charset="0"/>
                <a:ea typeface="Times New Roman" panose="02020603050405020304" pitchFamily="18" charset="0"/>
              </a:rPr>
              <a:t>debate</a:t>
            </a:r>
            <a:r>
              <a:rPr lang="it-IT" sz="2000" dirty="0">
                <a:latin typeface="Times New Roman" panose="02020603050405020304" pitchFamily="18" charset="0"/>
                <a:ea typeface="Times New Roman" panose="02020603050405020304" pitchFamily="18" charset="0"/>
              </a:rPr>
              <a:t> olimpiadi </a:t>
            </a:r>
            <a:r>
              <a:rPr lang="it-IT" sz="2000" dirty="0" err="1">
                <a:latin typeface="Times New Roman" panose="02020603050405020304" pitchFamily="18" charset="0"/>
                <a:ea typeface="Times New Roman" panose="02020603050405020304" pitchFamily="18" charset="0"/>
              </a:rPr>
              <a:t>debate</a:t>
            </a:r>
            <a:r>
              <a:rPr lang="it-IT" sz="2000" dirty="0">
                <a:latin typeface="Times New Roman" panose="02020603050405020304" pitchFamily="18" charset="0"/>
                <a:ea typeface="Times New Roman" panose="02020603050405020304" pitchFamily="18" charset="0"/>
              </a:rPr>
              <a:t> 2019</a:t>
            </a:r>
            <a:endParaRPr lang="it-IT"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02144975"/>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173306" y="4947933"/>
            <a:ext cx="6502400" cy="1200329"/>
          </a:xfrm>
          <a:prstGeom prst="rect">
            <a:avLst/>
          </a:prstGeom>
        </p:spPr>
        <p:txBody>
          <a:bodyPr>
            <a:spAutoFit/>
          </a:bodyPr>
          <a:lstStyle/>
          <a:p>
            <a:pPr algn="just"/>
            <a:r>
              <a:rPr lang="it-IT" sz="2400" dirty="0" smtClean="0">
                <a:latin typeface="Times New Roman" panose="02020603050405020304" pitchFamily="18" charset="0"/>
                <a:ea typeface="Times New Roman" panose="02020603050405020304" pitchFamily="18" charset="0"/>
              </a:rPr>
              <a:t>«Anche </a:t>
            </a:r>
            <a:r>
              <a:rPr lang="it-IT" sz="2400" dirty="0">
                <a:latin typeface="Times New Roman" panose="02020603050405020304" pitchFamily="18" charset="0"/>
                <a:ea typeface="Times New Roman" panose="02020603050405020304" pitchFamily="18" charset="0"/>
              </a:rPr>
              <a:t>nei paesi sviluppati, la gestione dell'acqua da parte dell'ente pubblico è fallimentare" </a:t>
            </a:r>
            <a:endParaRPr lang="it-IT" dirty="0"/>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308134" y="3027333"/>
            <a:ext cx="2888932"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rPr>
              <a:t>Analisi di un argomento </a:t>
            </a:r>
            <a:endParaRPr lang="it-IT" dirty="0"/>
          </a:p>
        </p:txBody>
      </p:sp>
      <p:sp>
        <p:nvSpPr>
          <p:cNvPr id="12" name="Rettangolo 11"/>
          <p:cNvSpPr/>
          <p:nvPr/>
        </p:nvSpPr>
        <p:spPr>
          <a:xfrm>
            <a:off x="5015561" y="3025163"/>
            <a:ext cx="6502400" cy="707886"/>
          </a:xfrm>
          <a:prstGeom prst="rect">
            <a:avLst/>
          </a:prstGeom>
        </p:spPr>
        <p:txBody>
          <a:bodyPr>
            <a:spAutoFit/>
          </a:bodyPr>
          <a:lstStyle/>
          <a:p>
            <a:r>
              <a:rPr lang="it-IT" sz="2000" dirty="0">
                <a:latin typeface="Times New Roman" panose="02020603050405020304" pitchFamily="18" charset="0"/>
                <a:ea typeface="Times New Roman" panose="02020603050405020304" pitchFamily="18" charset="0"/>
              </a:rPr>
              <a:t>la tesi di fondo dell'argomento esplicitata solo al termine della esposizione è la seguente</a:t>
            </a:r>
            <a:endParaRPr lang="it-IT" dirty="0"/>
          </a:p>
        </p:txBody>
      </p:sp>
      <p:sp>
        <p:nvSpPr>
          <p:cNvPr id="13" name="Rettangolo 12"/>
          <p:cNvSpPr/>
          <p:nvPr/>
        </p:nvSpPr>
        <p:spPr>
          <a:xfrm>
            <a:off x="210639" y="6905373"/>
            <a:ext cx="12287899" cy="1631216"/>
          </a:xfrm>
          <a:prstGeom prst="rect">
            <a:avLst/>
          </a:prstGeom>
        </p:spPr>
        <p:txBody>
          <a:bodyPr wrap="square">
            <a:spAutoFit/>
          </a:bodyPr>
          <a:lstStyle/>
          <a:p>
            <a:pPr algn="just"/>
            <a:r>
              <a:rPr lang="it-IT" sz="2000" dirty="0" smtClean="0">
                <a:latin typeface="Times New Roman" panose="02020603050405020304" pitchFamily="18" charset="0"/>
                <a:ea typeface="Times New Roman" panose="02020603050405020304" pitchFamily="18" charset="0"/>
              </a:rPr>
              <a:t>Il </a:t>
            </a:r>
            <a:r>
              <a:rPr lang="it-IT" sz="2000" dirty="0">
                <a:latin typeface="Times New Roman" panose="02020603050405020304" pitchFamily="18" charset="0"/>
                <a:ea typeface="Times New Roman" panose="02020603050405020304" pitchFamily="18" charset="0"/>
              </a:rPr>
              <a:t>motivo fattuale che supporta tale tesi è l'affermazione secondo cui  "anche nei paesi sviluppati la gestione dell'acqua da parte dell'ente pubblico determina enormi sprechi. </a:t>
            </a:r>
            <a:endParaRPr lang="it-IT" sz="2000" dirty="0" smtClean="0">
              <a:latin typeface="Times New Roman" panose="02020603050405020304" pitchFamily="18" charset="0"/>
              <a:ea typeface="Times New Roman" panose="02020603050405020304" pitchFamily="18" charset="0"/>
            </a:endParaRPr>
          </a:p>
          <a:p>
            <a:pPr algn="just"/>
            <a:endParaRPr lang="it-IT" sz="2000" dirty="0">
              <a:latin typeface="Times New Roman" panose="02020603050405020304" pitchFamily="18" charset="0"/>
              <a:ea typeface="Times New Roman" panose="02020603050405020304" pitchFamily="18" charset="0"/>
            </a:endParaRPr>
          </a:p>
          <a:p>
            <a:pPr algn="just"/>
            <a:r>
              <a:rPr lang="it-IT" sz="2000" dirty="0" smtClean="0">
                <a:latin typeface="Times New Roman" panose="02020603050405020304" pitchFamily="18" charset="0"/>
                <a:ea typeface="Times New Roman" panose="02020603050405020304" pitchFamily="18" charset="0"/>
              </a:rPr>
              <a:t>E </a:t>
            </a:r>
            <a:r>
              <a:rPr lang="it-IT" sz="2000" dirty="0">
                <a:latin typeface="Times New Roman" panose="02020603050405020304" pitchFamily="18" charset="0"/>
                <a:ea typeface="Times New Roman" panose="02020603050405020304" pitchFamily="18" charset="0"/>
              </a:rPr>
              <a:t>implicitamente si assume come norma generale che una gestione caratterizzata da enormi sprechi sia fallimentare. </a:t>
            </a:r>
            <a:endParaRPr lang="it-IT" dirty="0"/>
          </a:p>
        </p:txBody>
      </p:sp>
      <p:cxnSp>
        <p:nvCxnSpPr>
          <p:cNvPr id="17" name="Connettore 2 16"/>
          <p:cNvCxnSpPr/>
          <p:nvPr/>
        </p:nvCxnSpPr>
        <p:spPr>
          <a:xfrm>
            <a:off x="7888928" y="3783558"/>
            <a:ext cx="19998" cy="884979"/>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1" name="Connettore 2 20"/>
          <p:cNvCxnSpPr/>
          <p:nvPr/>
        </p:nvCxnSpPr>
        <p:spPr>
          <a:xfrm>
            <a:off x="3504877" y="3256547"/>
            <a:ext cx="1179418" cy="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905035372"/>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1094" y="2983974"/>
            <a:ext cx="11308701" cy="3970318"/>
          </a:xfrm>
          <a:prstGeom prst="rect">
            <a:avLst/>
          </a:prstGeom>
        </p:spPr>
        <p:txBody>
          <a:bodyPr wrap="square">
            <a:spAutoFit/>
          </a:bodyPr>
          <a:lstStyle/>
          <a:p>
            <a:pPr algn="just"/>
            <a:r>
              <a:rPr lang="it-IT" sz="2800" dirty="0">
                <a:latin typeface="Times New Roman" panose="02020603050405020304" pitchFamily="18" charset="0"/>
                <a:ea typeface="Times New Roman" panose="02020603050405020304" pitchFamily="18" charset="0"/>
              </a:rPr>
              <a:t>Il motivo fondamentale su cui il ragionamento  si basa è l'idea che </a:t>
            </a:r>
            <a:endParaRPr lang="it-IT" sz="2800" dirty="0" smtClean="0">
              <a:latin typeface="Times New Roman" panose="02020603050405020304" pitchFamily="18" charset="0"/>
              <a:ea typeface="Times New Roman" panose="02020603050405020304" pitchFamily="18" charset="0"/>
            </a:endParaRPr>
          </a:p>
          <a:p>
            <a:pPr algn="just"/>
            <a:endParaRPr lang="it-IT" sz="2800" dirty="0" smtClean="0">
              <a:latin typeface="Times New Roman" panose="02020603050405020304" pitchFamily="18" charset="0"/>
              <a:ea typeface="Times New Roman" panose="02020603050405020304" pitchFamily="18" charset="0"/>
            </a:endParaRPr>
          </a:p>
          <a:p>
            <a:pPr algn="just"/>
            <a:r>
              <a:rPr lang="it-IT" sz="2800" dirty="0" smtClean="0">
                <a:latin typeface="Times New Roman" panose="02020603050405020304" pitchFamily="18" charset="0"/>
                <a:ea typeface="Times New Roman" panose="02020603050405020304" pitchFamily="18" charset="0"/>
              </a:rPr>
              <a:t>"</a:t>
            </a:r>
            <a:r>
              <a:rPr lang="it-IT" sz="2800" dirty="0">
                <a:latin typeface="Times New Roman" panose="02020603050405020304" pitchFamily="18" charset="0"/>
                <a:ea typeface="Times New Roman" panose="02020603050405020304" pitchFamily="18" charset="0"/>
              </a:rPr>
              <a:t>l'ente pubblico non riesce a mantenere funzionanti le proprie infrastrutture  e il fatto che le infrastrutture siano datate implicitamente presuppone che la manutenzione da parte dell'ente pubblico delle infrastrutture idriche sia insufficiente." </a:t>
            </a:r>
            <a:endParaRPr lang="it-IT" sz="2800" dirty="0" smtClean="0">
              <a:latin typeface="Times New Roman" panose="02020603050405020304" pitchFamily="18" charset="0"/>
              <a:ea typeface="Times New Roman" panose="02020603050405020304" pitchFamily="18" charset="0"/>
            </a:endParaRPr>
          </a:p>
          <a:p>
            <a:pPr algn="just"/>
            <a:endParaRPr lang="it-IT" sz="2800" dirty="0">
              <a:latin typeface="Times New Roman" panose="02020603050405020304" pitchFamily="18" charset="0"/>
              <a:ea typeface="Times New Roman" panose="02020603050405020304" pitchFamily="18" charset="0"/>
            </a:endParaRPr>
          </a:p>
          <a:p>
            <a:pPr algn="just"/>
            <a:r>
              <a:rPr lang="it-IT" sz="2800" dirty="0">
                <a:latin typeface="Times New Roman" panose="02020603050405020304" pitchFamily="18" charset="0"/>
                <a:ea typeface="Times New Roman" panose="02020603050405020304" pitchFamily="18" charset="0"/>
              </a:rPr>
              <a:t>Evidenze:  dati Istat,  obsolescenza delle infrastrutture( 60% hanno 30 anni, 25 % più di 50) </a:t>
            </a: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183341935"/>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32866" y="6992780"/>
            <a:ext cx="10980100" cy="2308324"/>
          </a:xfrm>
          <a:prstGeom prst="rect">
            <a:avLst/>
          </a:prstGeom>
        </p:spPr>
        <p:txBody>
          <a:bodyPr wrap="square">
            <a:spAutoFit/>
          </a:bodyPr>
          <a:lstStyle/>
          <a:p>
            <a:pPr algn="just"/>
            <a:r>
              <a:rPr lang="it-IT" sz="3600" dirty="0" err="1" smtClean="0">
                <a:latin typeface="Times New Roman" panose="02020603050405020304" pitchFamily="18" charset="0"/>
                <a:ea typeface="Times New Roman" panose="02020603050405020304" pitchFamily="18" charset="0"/>
              </a:rPr>
              <a:t>Toulmin</a:t>
            </a:r>
            <a:r>
              <a:rPr lang="it-IT" sz="3600" dirty="0" smtClean="0">
                <a:latin typeface="Times New Roman" panose="02020603050405020304" pitchFamily="18" charset="0"/>
                <a:ea typeface="Times New Roman" panose="02020603050405020304" pitchFamily="18" charset="0"/>
              </a:rPr>
              <a:t> </a:t>
            </a:r>
            <a:r>
              <a:rPr lang="it-IT" sz="3600" dirty="0">
                <a:latin typeface="Times New Roman" panose="02020603050405020304" pitchFamily="18" charset="0"/>
                <a:ea typeface="Times New Roman" panose="02020603050405020304" pitchFamily="18" charset="0"/>
              </a:rPr>
              <a:t>ritiene che in ogni argomento esplicitato  si possano </a:t>
            </a:r>
            <a:r>
              <a:rPr lang="it-IT" sz="3600" dirty="0" smtClean="0">
                <a:latin typeface="Times New Roman" panose="02020603050405020304" pitchFamily="18" charset="0"/>
                <a:ea typeface="Times New Roman" panose="02020603050405020304" pitchFamily="18" charset="0"/>
              </a:rPr>
              <a:t>rinvenire sei </a:t>
            </a:r>
            <a:r>
              <a:rPr lang="it-IT" sz="3600" dirty="0">
                <a:latin typeface="Times New Roman" panose="02020603050405020304" pitchFamily="18" charset="0"/>
                <a:ea typeface="Times New Roman" panose="02020603050405020304" pitchFamily="18" charset="0"/>
              </a:rPr>
              <a:t>elementi fondamentali: primo, l'affermazione,   il qualificatore modale,  le ragioni, le garanzie, il rinforzo,  le possibili confutazioni. </a:t>
            </a:r>
            <a:endParaRPr lang="it-IT" sz="3600" dirty="0"/>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4195759" y="1745228"/>
            <a:ext cx="4054315"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rPr>
              <a:t>Come strutturare il </a:t>
            </a:r>
            <a:r>
              <a:rPr lang="it-IT" sz="2000" dirty="0" smtClean="0">
                <a:latin typeface="Times New Roman" panose="02020603050405020304" pitchFamily="18" charset="0"/>
                <a:ea typeface="Times New Roman" panose="02020603050405020304" pitchFamily="18" charset="0"/>
              </a:rPr>
              <a:t>ragionamento</a:t>
            </a:r>
            <a:endParaRPr lang="it-IT" dirty="0"/>
          </a:p>
        </p:txBody>
      </p:sp>
      <p:sp>
        <p:nvSpPr>
          <p:cNvPr id="12" name="Rettangolo 11"/>
          <p:cNvSpPr/>
          <p:nvPr/>
        </p:nvSpPr>
        <p:spPr>
          <a:xfrm>
            <a:off x="357598" y="2377639"/>
            <a:ext cx="3838161" cy="3416320"/>
          </a:xfrm>
          <a:prstGeom prst="rect">
            <a:avLst/>
          </a:prstGeom>
        </p:spPr>
        <p:txBody>
          <a:bodyPr wrap="square">
            <a:spAutoFit/>
          </a:bodyPr>
          <a:lstStyle/>
          <a:p>
            <a:pPr algn="just"/>
            <a:r>
              <a:rPr lang="it-IT" sz="3600" dirty="0" smtClean="0">
                <a:latin typeface="Times New Roman" panose="02020603050405020304" pitchFamily="18" charset="0"/>
                <a:ea typeface="Times New Roman" panose="02020603050405020304" pitchFamily="18" charset="0"/>
              </a:rPr>
              <a:t>Il </a:t>
            </a:r>
            <a:r>
              <a:rPr lang="it-IT" sz="3600" dirty="0">
                <a:latin typeface="Times New Roman" panose="02020603050405020304" pitchFamily="18" charset="0"/>
                <a:ea typeface="Times New Roman" panose="02020603050405020304" pitchFamily="18" charset="0"/>
              </a:rPr>
              <a:t>modello </a:t>
            </a:r>
            <a:r>
              <a:rPr lang="it-IT" sz="3600" dirty="0" err="1">
                <a:latin typeface="Times New Roman" panose="02020603050405020304" pitchFamily="18" charset="0"/>
                <a:ea typeface="Times New Roman" panose="02020603050405020304" pitchFamily="18" charset="0"/>
              </a:rPr>
              <a:t>Toulmin</a:t>
            </a:r>
            <a:r>
              <a:rPr lang="it-IT" sz="3600" dirty="0">
                <a:latin typeface="Times New Roman" panose="02020603050405020304" pitchFamily="18" charset="0"/>
                <a:ea typeface="Times New Roman" panose="02020603050405020304" pitchFamily="18" charset="0"/>
              </a:rPr>
              <a:t> esprime tutti i principali elementi di qualsiasi </a:t>
            </a:r>
            <a:r>
              <a:rPr lang="it-IT" sz="3600" dirty="0" smtClean="0">
                <a:latin typeface="Times New Roman" panose="02020603050405020304" pitchFamily="18" charset="0"/>
                <a:ea typeface="Times New Roman" panose="02020603050405020304" pitchFamily="18" charset="0"/>
              </a:rPr>
              <a:t>argomento</a:t>
            </a:r>
            <a:endParaRPr lang="it-IT" sz="3600" dirty="0"/>
          </a:p>
        </p:txBody>
      </p:sp>
      <p:sp>
        <p:nvSpPr>
          <p:cNvPr id="14" name="Rettangolo 13"/>
          <p:cNvSpPr/>
          <p:nvPr/>
        </p:nvSpPr>
        <p:spPr>
          <a:xfrm>
            <a:off x="7298861" y="2840811"/>
            <a:ext cx="4065825" cy="2862322"/>
          </a:xfrm>
          <a:prstGeom prst="rect">
            <a:avLst/>
          </a:prstGeom>
        </p:spPr>
        <p:txBody>
          <a:bodyPr wrap="square">
            <a:spAutoFit/>
          </a:bodyPr>
          <a:lstStyle/>
          <a:p>
            <a:pPr algn="just"/>
            <a:r>
              <a:rPr lang="it-IT" sz="3600" dirty="0">
                <a:latin typeface="Times New Roman" panose="02020603050405020304" pitchFamily="18" charset="0"/>
                <a:ea typeface="Times New Roman" panose="02020603050405020304" pitchFamily="18" charset="0"/>
              </a:rPr>
              <a:t>affermazione, qualificatore modale, ragione, garanzia, rinforzo, confutazione.</a:t>
            </a:r>
          </a:p>
        </p:txBody>
      </p:sp>
      <p:cxnSp>
        <p:nvCxnSpPr>
          <p:cNvPr id="16" name="Connettore 2 15"/>
          <p:cNvCxnSpPr/>
          <p:nvPr/>
        </p:nvCxnSpPr>
        <p:spPr>
          <a:xfrm>
            <a:off x="5278110" y="4048830"/>
            <a:ext cx="1179418" cy="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3313947072"/>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7078" y="8007654"/>
            <a:ext cx="11958809" cy="1014380"/>
          </a:xfrm>
          <a:prstGeom prst="rect">
            <a:avLst/>
          </a:prstGeom>
        </p:spPr>
        <p:txBody>
          <a:bodyPr wrap="square">
            <a:spAutoFit/>
          </a:bodyPr>
          <a:lstStyle/>
          <a:p>
            <a:pPr algn="just">
              <a:lnSpc>
                <a:spcPct val="107000"/>
              </a:lnSpc>
            </a:pPr>
            <a:r>
              <a:rPr lang="it-IT" sz="28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 </a:t>
            </a:r>
            <a:r>
              <a:rPr lang="it-IT"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rinforzi </a:t>
            </a:r>
            <a:r>
              <a:rPr lang="it-IT" sz="2800" dirty="0">
                <a:latin typeface="Times New Roman" panose="02020603050405020304" pitchFamily="18" charset="0"/>
                <a:ea typeface="Times New Roman" panose="02020603050405020304" pitchFamily="18" charset="0"/>
                <a:cs typeface="Times New Roman" panose="02020603050405020304" pitchFamily="18" charset="0"/>
              </a:rPr>
              <a:t>sono le ulteriori motivazioni avanzate a supporto di ragioni e garanzie</a:t>
            </a:r>
            <a:endParaRPr lang="it-IT" sz="2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3" name="Rettangolo 12"/>
          <p:cNvSpPr/>
          <p:nvPr/>
        </p:nvSpPr>
        <p:spPr>
          <a:xfrm>
            <a:off x="357600" y="1620586"/>
            <a:ext cx="12090418" cy="1384995"/>
          </a:xfrm>
          <a:prstGeom prst="rect">
            <a:avLst/>
          </a:prstGeom>
        </p:spPr>
        <p:txBody>
          <a:bodyPr wrap="square">
            <a:spAutoFit/>
          </a:bodyPr>
          <a:lstStyle/>
          <a:p>
            <a:pPr algn="just"/>
            <a:r>
              <a:rPr lang="it-IT"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L'affermazione </a:t>
            </a:r>
            <a:r>
              <a:rPr lang="it-IT" sz="2800" dirty="0">
                <a:latin typeface="Times New Roman" panose="02020603050405020304" pitchFamily="18" charset="0"/>
                <a:ea typeface="Times New Roman" panose="02020603050405020304" pitchFamily="18" charset="0"/>
                <a:cs typeface="Times New Roman" panose="02020603050405020304" pitchFamily="18" charset="0"/>
              </a:rPr>
              <a:t>è la conclusione che cerchiamo di stabilire con il nostro argomento. Può coincidere con la mozione ( ad es. il governo dovrebbe ridurre l'influenza dei sindacati) </a:t>
            </a:r>
            <a:endParaRPr lang="it-IT" sz="2800" dirty="0"/>
          </a:p>
        </p:txBody>
      </p:sp>
      <p:sp>
        <p:nvSpPr>
          <p:cNvPr id="14" name="Rettangolo 13"/>
          <p:cNvSpPr/>
          <p:nvPr/>
        </p:nvSpPr>
        <p:spPr>
          <a:xfrm>
            <a:off x="307077" y="3909096"/>
            <a:ext cx="11908289" cy="954107"/>
          </a:xfrm>
          <a:prstGeom prst="rect">
            <a:avLst/>
          </a:prstGeom>
        </p:spPr>
        <p:txBody>
          <a:bodyPr wrap="square">
            <a:spAutoFit/>
          </a:bodyPr>
          <a:lstStyle/>
          <a:p>
            <a:pPr algn="just"/>
            <a:r>
              <a:rPr lang="it-IT"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Il qualificatore modale </a:t>
            </a:r>
            <a:r>
              <a:rPr lang="it-IT" sz="2800" dirty="0">
                <a:latin typeface="Times New Roman" panose="02020603050405020304" pitchFamily="18" charset="0"/>
                <a:ea typeface="Times New Roman" panose="02020603050405020304" pitchFamily="18" charset="0"/>
                <a:cs typeface="Times New Roman" panose="02020603050405020304" pitchFamily="18" charset="0"/>
              </a:rPr>
              <a:t>è il grado di cogenza che attribuiamo alla nostra affermazione attraverso avverbi come certamente, spesso ecc. </a:t>
            </a:r>
            <a:endParaRPr lang="it-IT" sz="2800" dirty="0"/>
          </a:p>
        </p:txBody>
      </p:sp>
      <p:sp>
        <p:nvSpPr>
          <p:cNvPr id="15" name="Rettangolo 14"/>
          <p:cNvSpPr/>
          <p:nvPr/>
        </p:nvSpPr>
        <p:spPr>
          <a:xfrm>
            <a:off x="307078" y="5897675"/>
            <a:ext cx="11908289" cy="1384995"/>
          </a:xfrm>
          <a:prstGeom prst="rect">
            <a:avLst/>
          </a:prstGeom>
        </p:spPr>
        <p:txBody>
          <a:bodyPr wrap="square">
            <a:spAutoFit/>
          </a:bodyPr>
          <a:lstStyle/>
          <a:p>
            <a:pPr algn="just"/>
            <a:r>
              <a:rPr lang="it-IT"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Le ragioni </a:t>
            </a:r>
            <a:r>
              <a:rPr lang="it-IT" sz="2800" dirty="0">
                <a:latin typeface="Times New Roman" panose="02020603050405020304" pitchFamily="18" charset="0"/>
                <a:ea typeface="Times New Roman" panose="02020603050405020304" pitchFamily="18" charset="0"/>
                <a:cs typeface="Times New Roman" panose="02020603050405020304" pitchFamily="18" charset="0"/>
              </a:rPr>
              <a:t>sono i motivi , solitamente i fatti, avanzati per fondare la nostra affermazione. Le garanzie sono i motivi , le norme, avanzate per giustificare il passaggio dalle ragioni alla conclusione. </a:t>
            </a:r>
            <a:endParaRPr lang="it-IT" sz="2800" dirty="0"/>
          </a:p>
        </p:txBody>
      </p:sp>
    </p:spTree>
    <p:extLst>
      <p:ext uri="{BB962C8B-B14F-4D97-AF65-F5344CB8AC3E}">
        <p14:creationId xmlns:p14="http://schemas.microsoft.com/office/powerpoint/2010/main" val="359863472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pic>
        <p:nvPicPr>
          <p:cNvPr id="146"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47"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48"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sp>
        <p:nvSpPr>
          <p:cNvPr id="19" name="Corpo del testo"/>
          <p:cNvSpPr txBox="1"/>
          <p:nvPr/>
        </p:nvSpPr>
        <p:spPr>
          <a:xfrm>
            <a:off x="357598" y="1468568"/>
            <a:ext cx="11975562" cy="525981"/>
          </a:xfrm>
          <a:prstGeom prst="rect">
            <a:avLst/>
          </a:prstGeom>
          <a:solidFill>
            <a:schemeClr val="accent4">
              <a:lumMod val="20000"/>
              <a:lumOff val="80000"/>
            </a:schemeClr>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lvl1pPr defTabSz="584198">
              <a:defRPr sz="4000" b="0">
                <a:latin typeface="Lato Regular"/>
                <a:ea typeface="Lato Regular"/>
                <a:cs typeface="Lato Regular"/>
                <a:sym typeface="Lato Regular"/>
              </a:defRPr>
            </a:lvl1pPr>
          </a:lstStyle>
          <a:p>
            <a:r>
              <a:rPr lang="it-IT" sz="3200" b="1" dirty="0">
                <a:latin typeface="+mj-lt"/>
              </a:rPr>
              <a:t>IL DEBATE - IDEA AVANGUARDIE EDUCATIVE </a:t>
            </a:r>
            <a:endParaRPr lang="it-IT" sz="3200" dirty="0">
              <a:latin typeface="+mj-lt"/>
            </a:endParaRPr>
          </a:p>
        </p:txBody>
      </p:sp>
      <p:sp>
        <p:nvSpPr>
          <p:cNvPr id="2" name="Rettangolo 1"/>
          <p:cNvSpPr/>
          <p:nvPr/>
        </p:nvSpPr>
        <p:spPr>
          <a:xfrm>
            <a:off x="502265" y="2822761"/>
            <a:ext cx="3490334" cy="2308324"/>
          </a:xfrm>
          <a:prstGeom prst="rect">
            <a:avLst/>
          </a:prstGeom>
        </p:spPr>
        <p:txBody>
          <a:bodyPr wrap="square">
            <a:spAutoFit/>
          </a:bodyPr>
          <a:lstStyle/>
          <a:p>
            <a:pPr algn="just"/>
            <a:r>
              <a:rPr lang="it-IT" sz="2400" dirty="0">
                <a:latin typeface="+mn-lt"/>
              </a:rPr>
              <a:t>La  discussione, il dibattito, sono parte della nostra vita quotidiana: dal lavoro come in famiglia e in società. </a:t>
            </a:r>
          </a:p>
        </p:txBody>
      </p:sp>
      <p:sp>
        <p:nvSpPr>
          <p:cNvPr id="20"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21" name="Gruppo 20"/>
          <p:cNvGrpSpPr/>
          <p:nvPr/>
        </p:nvGrpSpPr>
        <p:grpSpPr>
          <a:xfrm>
            <a:off x="-23156" y="-14891"/>
            <a:ext cx="13017508" cy="1154349"/>
            <a:chOff x="10447" y="8599251"/>
            <a:chExt cx="13017508" cy="1154349"/>
          </a:xfrm>
        </p:grpSpPr>
        <p:sp>
          <p:nvSpPr>
            <p:cNvPr id="22"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3" name="Gruppo 22"/>
            <p:cNvGrpSpPr/>
            <p:nvPr/>
          </p:nvGrpSpPr>
          <p:grpSpPr>
            <a:xfrm>
              <a:off x="391201" y="8688702"/>
              <a:ext cx="12140940" cy="975445"/>
              <a:chOff x="391201" y="8688702"/>
              <a:chExt cx="12140940" cy="975445"/>
            </a:xfrm>
          </p:grpSpPr>
          <p:pic>
            <p:nvPicPr>
              <p:cNvPr id="24"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5"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6"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7" name="Immagine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6" name="Rettangolo 15"/>
          <p:cNvSpPr/>
          <p:nvPr/>
        </p:nvSpPr>
        <p:spPr>
          <a:xfrm>
            <a:off x="5545336" y="3976923"/>
            <a:ext cx="3057488" cy="3046988"/>
          </a:xfrm>
          <a:prstGeom prst="rect">
            <a:avLst/>
          </a:prstGeom>
        </p:spPr>
        <p:txBody>
          <a:bodyPr wrap="square">
            <a:spAutoFit/>
          </a:bodyPr>
          <a:lstStyle/>
          <a:p>
            <a:pPr algn="just"/>
            <a:r>
              <a:rPr lang="it-IT" sz="2400" dirty="0" smtClean="0">
                <a:latin typeface="+mn-lt"/>
              </a:rPr>
              <a:t>È </a:t>
            </a:r>
            <a:r>
              <a:rPr lang="it-IT" sz="2400" dirty="0">
                <a:latin typeface="+mn-lt"/>
              </a:rPr>
              <a:t>indispensabile pertanto educarsi ed educare al confronto civile - ma critico - con l’altro e si può cominciare a farlo già in aula. </a:t>
            </a:r>
          </a:p>
        </p:txBody>
      </p:sp>
      <p:sp>
        <p:nvSpPr>
          <p:cNvPr id="17" name="Rettangolo 16"/>
          <p:cNvSpPr/>
          <p:nvPr/>
        </p:nvSpPr>
        <p:spPr>
          <a:xfrm>
            <a:off x="10481319" y="6315174"/>
            <a:ext cx="3014793" cy="1569660"/>
          </a:xfrm>
          <a:prstGeom prst="rect">
            <a:avLst/>
          </a:prstGeom>
        </p:spPr>
        <p:txBody>
          <a:bodyPr wrap="square">
            <a:spAutoFit/>
          </a:bodyPr>
          <a:lstStyle/>
          <a:p>
            <a:pPr algn="l"/>
            <a:r>
              <a:rPr lang="it-IT" sz="2400" dirty="0" smtClean="0">
                <a:latin typeface="+mn-lt"/>
              </a:rPr>
              <a:t>A </a:t>
            </a:r>
            <a:r>
              <a:rPr lang="it-IT" sz="2400" dirty="0">
                <a:latin typeface="+mn-lt"/>
              </a:rPr>
              <a:t>ciò mira la metodologia didattica del </a:t>
            </a:r>
            <a:r>
              <a:rPr lang="it-IT" sz="2400" dirty="0" err="1">
                <a:latin typeface="+mn-lt"/>
              </a:rPr>
              <a:t>debate</a:t>
            </a:r>
            <a:r>
              <a:rPr lang="it-IT" sz="2400" dirty="0">
                <a:latin typeface="+mn-lt"/>
              </a:rPr>
              <a:t>.</a:t>
            </a:r>
          </a:p>
        </p:txBody>
      </p:sp>
      <p:cxnSp>
        <p:nvCxnSpPr>
          <p:cNvPr id="4" name="Connettore 4 3"/>
          <p:cNvCxnSpPr>
            <a:endCxn id="16" idx="1"/>
          </p:cNvCxnSpPr>
          <p:nvPr/>
        </p:nvCxnSpPr>
        <p:spPr>
          <a:xfrm>
            <a:off x="3992601" y="3976925"/>
            <a:ext cx="1552735" cy="1523492"/>
          </a:xfrm>
          <a:prstGeom prst="bentConnector3">
            <a:avLst>
              <a:gd name="adj1" fmla="val 50000"/>
            </a:avLst>
          </a:prstGeom>
          <a:noFill/>
          <a:ln w="762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8" name="Connettore 4 27"/>
          <p:cNvCxnSpPr/>
          <p:nvPr/>
        </p:nvCxnSpPr>
        <p:spPr>
          <a:xfrm>
            <a:off x="8840800" y="5507337"/>
            <a:ext cx="1402543" cy="1154162"/>
          </a:xfrm>
          <a:prstGeom prst="bentConnector3">
            <a:avLst>
              <a:gd name="adj1" fmla="val 50000"/>
            </a:avLst>
          </a:prstGeom>
          <a:noFill/>
          <a:ln w="762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4154994812"/>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04877" y="2595766"/>
            <a:ext cx="8993661" cy="6001643"/>
          </a:xfrm>
          <a:prstGeom prst="rect">
            <a:avLst/>
          </a:prstGeom>
        </p:spPr>
        <p:txBody>
          <a:bodyPr wrap="square">
            <a:spAutoFit/>
          </a:bodyPr>
          <a:lstStyle/>
          <a:p>
            <a:pPr algn="just"/>
            <a:endParaRPr lang="it-IT" sz="2400" dirty="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l'affermazione che è </a:t>
            </a:r>
            <a:r>
              <a:rPr lang="it-IT" sz="2400" dirty="0">
                <a:latin typeface="Times New Roman" panose="02020603050405020304" pitchFamily="18" charset="0"/>
                <a:ea typeface="Times New Roman" panose="02020603050405020304" pitchFamily="18" charset="0"/>
              </a:rPr>
              <a:t>la conclusione che si cerca di dimostrare</a:t>
            </a:r>
          </a:p>
          <a:p>
            <a:pPr algn="just"/>
            <a:endParaRPr lang="it-IT" sz="2400" dirty="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r>
              <a:rPr lang="it-IT" sz="2400" dirty="0">
                <a:latin typeface="Times New Roman" panose="02020603050405020304" pitchFamily="18" charset="0"/>
                <a:ea typeface="Times New Roman" panose="02020603050405020304" pitchFamily="18" charset="0"/>
              </a:rPr>
              <a:t>il </a:t>
            </a:r>
            <a:r>
              <a:rPr lang="it-IT" sz="2400" dirty="0" smtClean="0">
                <a:latin typeface="Times New Roman" panose="02020603050405020304" pitchFamily="18" charset="0"/>
                <a:ea typeface="Times New Roman" panose="02020603050405020304" pitchFamily="18" charset="0"/>
              </a:rPr>
              <a:t>ragionamento che corrisponde </a:t>
            </a:r>
            <a:r>
              <a:rPr lang="it-IT" sz="2400" dirty="0">
                <a:latin typeface="Times New Roman" panose="02020603050405020304" pitchFamily="18" charset="0"/>
                <a:ea typeface="Times New Roman" panose="02020603050405020304" pitchFamily="18" charset="0"/>
              </a:rPr>
              <a:t>ai motivi che giustificano e spiegano l'affermazione </a:t>
            </a:r>
            <a:endParaRPr lang="it-IT" sz="2400" dirty="0" smtClean="0">
              <a:latin typeface="Times New Roman" panose="02020603050405020304" pitchFamily="18" charset="0"/>
              <a:ea typeface="Times New Roman" panose="02020603050405020304" pitchFamily="18" charset="0"/>
            </a:endParaRPr>
          </a:p>
          <a:p>
            <a:pPr algn="just"/>
            <a:endParaRPr lang="it-IT" sz="2400" dirty="0" smtClean="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r>
              <a:rPr lang="it-IT" sz="2400" dirty="0">
                <a:latin typeface="Times New Roman" panose="02020603050405020304" pitchFamily="18" charset="0"/>
                <a:ea typeface="Times New Roman" panose="02020603050405020304" pitchFamily="18" charset="0"/>
              </a:rPr>
              <a:t>le </a:t>
            </a:r>
            <a:r>
              <a:rPr lang="it-IT" sz="2400" dirty="0" smtClean="0">
                <a:latin typeface="Times New Roman" panose="02020603050405020304" pitchFamily="18" charset="0"/>
                <a:ea typeface="Times New Roman" panose="02020603050405020304" pitchFamily="18" charset="0"/>
              </a:rPr>
              <a:t>evidenze che corrispondono </a:t>
            </a:r>
            <a:r>
              <a:rPr lang="it-IT" sz="2400" dirty="0">
                <a:latin typeface="Times New Roman" panose="02020603050405020304" pitchFamily="18" charset="0"/>
                <a:ea typeface="Times New Roman" panose="02020603050405020304" pitchFamily="18" charset="0"/>
              </a:rPr>
              <a:t>all'insieme  disponibile di fatti e informazioni che mostrano la verità del ragionamento</a:t>
            </a:r>
            <a:endParaRPr lang="it-IT" sz="2400" dirty="0" smtClean="0">
              <a:latin typeface="Times New Roman" panose="02020603050405020304" pitchFamily="18" charset="0"/>
              <a:ea typeface="Times New Roman" panose="02020603050405020304" pitchFamily="18" charset="0"/>
            </a:endParaRPr>
          </a:p>
          <a:p>
            <a:pPr algn="just"/>
            <a:endParaRPr lang="it-IT" sz="2400" dirty="0" smtClean="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endParaRPr lang="it-IT" sz="2400" dirty="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il </a:t>
            </a:r>
            <a:r>
              <a:rPr lang="it-IT" sz="2400" dirty="0">
                <a:latin typeface="Times New Roman" panose="02020603050405020304" pitchFamily="18" charset="0"/>
                <a:ea typeface="Times New Roman" panose="02020603050405020304" pitchFamily="18" charset="0"/>
              </a:rPr>
              <a:t>link back  è il collegamento di un singolo argomento alla strategia complessiva della squadra. </a:t>
            </a:r>
            <a:endParaRPr lang="it-IT" sz="2000" dirty="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357598" y="3730878"/>
            <a:ext cx="2010478" cy="2646878"/>
          </a:xfrm>
          <a:prstGeom prst="rect">
            <a:avLst/>
          </a:prstGeom>
        </p:spPr>
        <p:txBody>
          <a:bodyPr wrap="square">
            <a:spAutoFit/>
          </a:bodyPr>
          <a:lstStyle/>
          <a:p>
            <a:r>
              <a:rPr lang="it-IT" sz="2400" dirty="0">
                <a:latin typeface="Times New Roman" panose="02020603050405020304" pitchFamily="18" charset="0"/>
                <a:ea typeface="Times New Roman" panose="02020603050405020304" pitchFamily="18" charset="0"/>
              </a:rPr>
              <a:t>Il modello </a:t>
            </a:r>
            <a:r>
              <a:rPr lang="it-IT" sz="2400" dirty="0" err="1">
                <a:latin typeface="Times New Roman" panose="02020603050405020304" pitchFamily="18" charset="0"/>
                <a:ea typeface="Times New Roman" panose="02020603050405020304" pitchFamily="18" charset="0"/>
              </a:rPr>
              <a:t>Arel</a:t>
            </a:r>
            <a:r>
              <a:rPr lang="it-IT" sz="2400" dirty="0">
                <a:latin typeface="Times New Roman" panose="02020603050405020304" pitchFamily="18" charset="0"/>
                <a:ea typeface="Times New Roman" panose="02020603050405020304" pitchFamily="18" charset="0"/>
              </a:rPr>
              <a:t> è più facile da usare si compone di 4 elementi </a:t>
            </a:r>
            <a:endParaRPr lang="it-IT" dirty="0"/>
          </a:p>
          <a:p>
            <a:endParaRPr lang="it-IT" dirty="0"/>
          </a:p>
        </p:txBody>
      </p:sp>
      <p:sp>
        <p:nvSpPr>
          <p:cNvPr id="16" name="Parentesi graffa aperta 15"/>
          <p:cNvSpPr/>
          <p:nvPr/>
        </p:nvSpPr>
        <p:spPr>
          <a:xfrm>
            <a:off x="2592555" y="1848854"/>
            <a:ext cx="1354691" cy="7558133"/>
          </a:xfrm>
          <a:prstGeom prst="leftBrace">
            <a:avLst>
              <a:gd name="adj1" fmla="val 8333"/>
              <a:gd name="adj2" fmla="val 46996"/>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000000"/>
              </a:solidFill>
              <a:effectLst/>
              <a:uFillTx/>
            </a:endParaRPr>
          </a:p>
        </p:txBody>
      </p:sp>
      <p:sp>
        <p:nvSpPr>
          <p:cNvPr id="17" name="Rettangolo 16"/>
          <p:cNvSpPr/>
          <p:nvPr/>
        </p:nvSpPr>
        <p:spPr>
          <a:xfrm>
            <a:off x="5735801" y="1294101"/>
            <a:ext cx="4054315"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rPr>
              <a:t>Come strutturare il </a:t>
            </a:r>
            <a:r>
              <a:rPr lang="it-IT" sz="2000" dirty="0" smtClean="0">
                <a:latin typeface="Times New Roman" panose="02020603050405020304" pitchFamily="18" charset="0"/>
                <a:ea typeface="Times New Roman" panose="02020603050405020304" pitchFamily="18" charset="0"/>
              </a:rPr>
              <a:t>ragionamento</a:t>
            </a:r>
            <a:endParaRPr lang="it-IT" dirty="0"/>
          </a:p>
        </p:txBody>
      </p:sp>
    </p:spTree>
    <p:extLst>
      <p:ext uri="{BB962C8B-B14F-4D97-AF65-F5344CB8AC3E}">
        <p14:creationId xmlns:p14="http://schemas.microsoft.com/office/powerpoint/2010/main" val="956649705"/>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598" y="1502544"/>
            <a:ext cx="11678892" cy="6942542"/>
          </a:xfrm>
          <a:prstGeom prst="rect">
            <a:avLst/>
          </a:prstGeom>
        </p:spPr>
        <p:txBody>
          <a:bodyPr wrap="square">
            <a:spAutoFit/>
          </a:bodyPr>
          <a:lstStyle/>
          <a:p>
            <a:pPr algn="just">
              <a:lnSpc>
                <a:spcPct val="107000"/>
              </a:lnSpc>
            </a:pPr>
            <a:r>
              <a:rPr lang="it-IT" sz="3200" dirty="0">
                <a:latin typeface="Times New Roman" panose="02020603050405020304" pitchFamily="18" charset="0"/>
                <a:ea typeface="Times New Roman" panose="02020603050405020304" pitchFamily="18" charset="0"/>
                <a:cs typeface="Times New Roman" panose="02020603050405020304" pitchFamily="18" charset="0"/>
              </a:rPr>
              <a:t>Esempio: La mia squadra sostiene che (affermazione) vietare il sensazionalismo nei media ridurrebbe il terrorismo e ciò </a:t>
            </a:r>
            <a:r>
              <a:rPr lang="it-IT" sz="3200" dirty="0" err="1">
                <a:latin typeface="Times New Roman" panose="02020603050405020304" pitchFamily="18" charset="0"/>
                <a:ea typeface="Times New Roman" panose="02020603050405020304" pitchFamily="18" charset="0"/>
                <a:cs typeface="Times New Roman" panose="02020603050405020304" pitchFamily="18" charset="0"/>
              </a:rPr>
              <a:t>perchè</a:t>
            </a:r>
            <a:r>
              <a:rPr lang="it-IT" sz="3200" dirty="0">
                <a:latin typeface="Times New Roman" panose="02020603050405020304" pitchFamily="18" charset="0"/>
                <a:ea typeface="Times New Roman" panose="02020603050405020304" pitchFamily="18" charset="0"/>
                <a:cs typeface="Times New Roman" panose="02020603050405020304" pitchFamily="18" charset="0"/>
              </a:rPr>
              <a:t> (ragione) i servizi sensazionalistici forniscono ai terroristi visibilità e ciò è proprio il loro scopo. Infatti (evidenza) secondo uno studio condotto da Michael </a:t>
            </a:r>
            <a:r>
              <a:rPr lang="it-IT" sz="3200" dirty="0" err="1">
                <a:latin typeface="Times New Roman" panose="02020603050405020304" pitchFamily="18" charset="0"/>
                <a:ea typeface="Times New Roman" panose="02020603050405020304" pitchFamily="18" charset="0"/>
                <a:cs typeface="Times New Roman" panose="02020603050405020304" pitchFamily="18" charset="0"/>
              </a:rPr>
              <a:t>Jetter</a:t>
            </a:r>
            <a:r>
              <a:rPr lang="it-IT" sz="3200" dirty="0">
                <a:latin typeface="Times New Roman" panose="02020603050405020304" pitchFamily="18" charset="0"/>
                <a:ea typeface="Times New Roman" panose="02020603050405020304" pitchFamily="18" charset="0"/>
                <a:cs typeface="Times New Roman" panose="02020603050405020304" pitchFamily="18" charset="0"/>
              </a:rPr>
              <a:t> , università di Medellin, in Colombia il sensazionalismo dei media dà ai terroristi l'ossigeno della pubblicità gratuita.(link back) ( Nel 2017 le morti per terrorismo sono state 44,490. Immaginate quante vite umane sarebbe possibile salvare se solo i media dessero il giusto rilievo alle notizie di attualità . In conclusione il </a:t>
            </a:r>
            <a:r>
              <a:rPr lang="it-IT" sz="3200" dirty="0" err="1">
                <a:latin typeface="Times New Roman" panose="02020603050405020304" pitchFamily="18" charset="0"/>
                <a:ea typeface="Times New Roman" panose="02020603050405020304" pitchFamily="18" charset="0"/>
                <a:cs typeface="Times New Roman" panose="02020603050405020304" pitchFamily="18" charset="0"/>
              </a:rPr>
              <a:t>debater</a:t>
            </a:r>
            <a:r>
              <a:rPr lang="it-IT" sz="3200" dirty="0">
                <a:latin typeface="Times New Roman" panose="02020603050405020304" pitchFamily="18" charset="0"/>
                <a:ea typeface="Times New Roman" panose="02020603050405020304" pitchFamily="18" charset="0"/>
                <a:cs typeface="Times New Roman" panose="02020603050405020304" pitchFamily="18" charset="0"/>
              </a:rPr>
              <a:t> deve saper valutare i propri ragionamenti per determinare il grado di cogenza delle conclusioni e per anticipare le probabili linee di confutazione della controparte e preparare risposte adeguate</a:t>
            </a:r>
            <a:endParaRPr lang="it-IT" sz="3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2758186539"/>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5820" y="2245311"/>
            <a:ext cx="11513976" cy="6001643"/>
          </a:xfrm>
          <a:prstGeom prst="rect">
            <a:avLst/>
          </a:prstGeom>
        </p:spPr>
        <p:txBody>
          <a:bodyPr wrap="square">
            <a:spAutoFit/>
          </a:bodyPr>
          <a:lstStyle/>
          <a:p>
            <a:r>
              <a:rPr lang="it-IT" sz="3200" dirty="0">
                <a:latin typeface="Times New Roman" panose="02020603050405020304" pitchFamily="18" charset="0"/>
                <a:ea typeface="Times New Roman" panose="02020603050405020304" pitchFamily="18" charset="0"/>
              </a:rPr>
              <a:t>Olimpiadi </a:t>
            </a:r>
            <a:r>
              <a:rPr lang="it-IT" sz="3200" dirty="0" smtClean="0">
                <a:latin typeface="Times New Roman" panose="02020603050405020304" pitchFamily="18" charset="0"/>
                <a:ea typeface="Times New Roman" panose="02020603050405020304" pitchFamily="18" charset="0"/>
              </a:rPr>
              <a:t>2017</a:t>
            </a:r>
          </a:p>
          <a:p>
            <a:r>
              <a:rPr lang="it-IT" sz="3200" dirty="0" smtClean="0">
                <a:latin typeface="Times New Roman" panose="02020603050405020304" pitchFamily="18" charset="0"/>
                <a:ea typeface="Times New Roman" panose="02020603050405020304" pitchFamily="18" charset="0"/>
              </a:rPr>
              <a:t> </a:t>
            </a:r>
            <a:endParaRPr lang="it-IT" sz="3200" dirty="0">
              <a:latin typeface="Times New Roman" panose="02020603050405020304" pitchFamily="18" charset="0"/>
              <a:ea typeface="Times New Roman" panose="02020603050405020304" pitchFamily="18" charset="0"/>
            </a:endParaRPr>
          </a:p>
          <a:p>
            <a:pPr algn="just"/>
            <a:r>
              <a:rPr lang="it-IT" sz="3200" dirty="0">
                <a:latin typeface="Times New Roman" panose="02020603050405020304" pitchFamily="18" charset="0"/>
                <a:ea typeface="Times New Roman" panose="02020603050405020304" pitchFamily="18" charset="0"/>
              </a:rPr>
              <a:t>E' compito della Repubblica rimuovere gli ostacoli di ordine economico e sociale che limitando di fatto la libertà e l'uguaglianza  dei cittadini, impediscono il pieno sviluppo della persona. Io sono il primo speaker della squadra PRO . Quello che ho appena  citato è il terzo articolo della Costituzione che sancisce un diritto di ogni persona , il diritto ad avere  una vita dignitosa, diritto fondamentale ma non rispettato. Secondo le ricerche Istat nel 2016 le famiglie che vivevano in condizioni di povertà assoluta erano 1,6 milioni , 4,6 milioni le famiglie che vivevano in condizioni di povertà.</a:t>
            </a:r>
            <a:endParaRPr lang="it-IT" sz="3200" dirty="0"/>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079111753"/>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20679" y="2328885"/>
            <a:ext cx="11009752" cy="5016758"/>
          </a:xfrm>
          <a:prstGeom prst="rect">
            <a:avLst/>
          </a:prstGeom>
        </p:spPr>
        <p:txBody>
          <a:bodyPr wrap="square">
            <a:spAutoFit/>
          </a:bodyPr>
          <a:lstStyle/>
          <a:p>
            <a:pPr algn="just"/>
            <a:r>
              <a:rPr lang="it-IT" sz="4000" dirty="0">
                <a:latin typeface="Times New Roman" panose="02020603050405020304" pitchFamily="18" charset="0"/>
                <a:ea typeface="Times New Roman" panose="02020603050405020304" pitchFamily="18" charset="0"/>
              </a:rPr>
              <a:t>Per questo la nostra squadra sostiene che ogni paese europeo dovrebbe adottare il reddito di cittadinanza . Ma prima di tutto che cos'è il reddito di cittadinanza? Il reddito di cittadinanza è una erogazione monetaria che avviene a intervallo regolare e viene ricevuta da ogni cittadino e mira a garantire una vita dignitosa . Lo distinguiamo dal reddito minimo garantito . </a:t>
            </a:r>
            <a:endParaRPr lang="it-IT" sz="4000" dirty="0"/>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157784583"/>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88255" y="1725239"/>
            <a:ext cx="11994685" cy="6389634"/>
          </a:xfrm>
          <a:prstGeom prst="rect">
            <a:avLst/>
          </a:prstGeom>
        </p:spPr>
        <p:txBody>
          <a:bodyPr wrap="square">
            <a:spAutoFit/>
          </a:bodyPr>
          <a:lstStyle/>
          <a:p>
            <a:pPr algn="just">
              <a:lnSpc>
                <a:spcPct val="107000"/>
              </a:lnSpc>
            </a:pPr>
            <a:r>
              <a:rPr lang="it-IT" sz="3200" dirty="0">
                <a:latin typeface="Times New Roman" panose="02020603050405020304" pitchFamily="18" charset="0"/>
                <a:ea typeface="Times New Roman" panose="02020603050405020304" pitchFamily="18" charset="0"/>
                <a:cs typeface="Times New Roman" panose="02020603050405020304" pitchFamily="18" charset="0"/>
              </a:rPr>
              <a:t>Il reddito minimo è  una integrazione che avviene su richiesta al reddito delle persone che vivono al di sotto di una determinata soglia di povertà. Noi sosteniamo che per risolvere la situazione della povertà sia più utile e vantaggioso adottare il reddito di cittadinanza e ve lo dimostreremo secondo tre punti: il reddito di cittadinanza garantisce la  dignità della vita , il reddito di cittadinanza ha una serie di benefici economici importanti, in ultimo vi proporremo un modello di reddito di cittadinanza che è una riforma che è in via di sviluppo al momento, e quindi noi sosterremo un modello che sarebbe il più vantaggioso per ogni paese europeo. Allora partiamo dalla dignità della vita: la dignità della vita...</a:t>
            </a:r>
            <a:endParaRPr lang="it-IT" sz="3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499032002"/>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61237" y="5798829"/>
            <a:ext cx="12117275" cy="2062103"/>
          </a:xfrm>
          <a:prstGeom prst="rect">
            <a:avLst/>
          </a:prstGeom>
        </p:spPr>
        <p:txBody>
          <a:bodyPr wrap="square">
            <a:spAutoFit/>
          </a:bodyPr>
          <a:lstStyle/>
          <a:p>
            <a:pPr algn="just"/>
            <a:r>
              <a:rPr lang="it-IT" sz="3200" dirty="0" smtClean="0">
                <a:latin typeface="Times New Roman" panose="02020603050405020304" pitchFamily="18" charset="0"/>
                <a:ea typeface="Times New Roman" panose="02020603050405020304" pitchFamily="18" charset="0"/>
              </a:rPr>
              <a:t>Oltre </a:t>
            </a:r>
            <a:r>
              <a:rPr lang="it-IT" sz="3200" dirty="0">
                <a:latin typeface="Times New Roman" panose="02020603050405020304" pitchFamily="18" charset="0"/>
                <a:ea typeface="Times New Roman" panose="02020603050405020304" pitchFamily="18" charset="0"/>
              </a:rPr>
              <a:t>ad essere internamente coerente, questa linea argomentativa ha il pregio di riferirsi a diversi piani: quello dei valori,  dei  benefici, dei  vantaggi  e di mostrare la praticabilità del corso d'azione.</a:t>
            </a:r>
            <a:endParaRPr lang="it-IT" sz="3200" dirty="0"/>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577307" y="2777490"/>
            <a:ext cx="3903015" cy="1569660"/>
          </a:xfrm>
          <a:prstGeom prst="rect">
            <a:avLst/>
          </a:prstGeom>
        </p:spPr>
        <p:txBody>
          <a:bodyPr wrap="square">
            <a:spAutoFit/>
          </a:bodyPr>
          <a:lstStyle/>
          <a:p>
            <a:pPr algn="just"/>
            <a:r>
              <a:rPr lang="it-IT" sz="3200" dirty="0">
                <a:latin typeface="Times New Roman" panose="02020603050405020304" pitchFamily="18" charset="0"/>
                <a:ea typeface="Times New Roman" panose="02020603050405020304" pitchFamily="18" charset="0"/>
              </a:rPr>
              <a:t>Uno degli aspetti più importanti della linea argomentativa </a:t>
            </a:r>
            <a:endParaRPr lang="it-IT" sz="3200" dirty="0"/>
          </a:p>
        </p:txBody>
      </p:sp>
      <p:sp>
        <p:nvSpPr>
          <p:cNvPr id="12" name="Rettangolo 11"/>
          <p:cNvSpPr/>
          <p:nvPr/>
        </p:nvSpPr>
        <p:spPr>
          <a:xfrm>
            <a:off x="5996138" y="2191871"/>
            <a:ext cx="6502400" cy="2554545"/>
          </a:xfrm>
          <a:prstGeom prst="rect">
            <a:avLst/>
          </a:prstGeom>
        </p:spPr>
        <p:txBody>
          <a:bodyPr>
            <a:spAutoFit/>
          </a:bodyPr>
          <a:lstStyle/>
          <a:p>
            <a:pPr algn="just"/>
            <a:r>
              <a:rPr lang="it-IT" sz="3200" dirty="0">
                <a:latin typeface="Times New Roman" panose="02020603050405020304" pitchFamily="18" charset="0"/>
                <a:ea typeface="Times New Roman" panose="02020603050405020304" pitchFamily="18" charset="0"/>
              </a:rPr>
              <a:t>è la sua coerenza interna che garantisce l'unità della squadra e chiarifica la posizione che essa assume nel </a:t>
            </a:r>
            <a:r>
              <a:rPr lang="it-IT" sz="3200" dirty="0" err="1">
                <a:latin typeface="Times New Roman" panose="02020603050405020304" pitchFamily="18" charset="0"/>
                <a:ea typeface="Times New Roman" panose="02020603050405020304" pitchFamily="18" charset="0"/>
              </a:rPr>
              <a:t>debate</a:t>
            </a:r>
            <a:r>
              <a:rPr lang="it-IT" sz="3200" dirty="0">
                <a:latin typeface="Times New Roman" panose="02020603050405020304" pitchFamily="18" charset="0"/>
                <a:ea typeface="Times New Roman" panose="02020603050405020304" pitchFamily="18" charset="0"/>
              </a:rPr>
              <a:t> e la sua rilevanza e il suo ancoraggio alla mozione</a:t>
            </a:r>
            <a:endParaRPr lang="it-IT" sz="3200" dirty="0"/>
          </a:p>
        </p:txBody>
      </p:sp>
      <p:cxnSp>
        <p:nvCxnSpPr>
          <p:cNvPr id="13" name="Connettore 2 12"/>
          <p:cNvCxnSpPr/>
          <p:nvPr/>
        </p:nvCxnSpPr>
        <p:spPr>
          <a:xfrm>
            <a:off x="4648769" y="3694267"/>
            <a:ext cx="1179418" cy="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070470961"/>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51200" y="3447531"/>
            <a:ext cx="6502400" cy="2858539"/>
          </a:xfrm>
          <a:prstGeom prst="rect">
            <a:avLst/>
          </a:prstGeom>
        </p:spPr>
        <p:txBody>
          <a:bodyPr>
            <a:spAutoFit/>
          </a:bodyPr>
          <a:lstStyle/>
          <a:p>
            <a:pPr algn="just">
              <a:lnSpc>
                <a:spcPct val="107000"/>
              </a:lnSpc>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Nelle mozioni di policy assume notevole peso la presenza di un piano d'azione che specifica come la squadra intende implementare la mozione. Nelle mozioni di valore invece decisiva è l'illustrazione dei valori fondamentali del dibattito e dei criteri per prendere la decisione in base a tali valori.</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66907252"/>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525555" y="2663482"/>
            <a:ext cx="6034491" cy="4439229"/>
          </a:xfrm>
          <a:prstGeom prst="rect">
            <a:avLst/>
          </a:prstGeom>
        </p:spPr>
        <p:txBody>
          <a:bodyPr wrap="square">
            <a:spAutoFit/>
          </a:bodyPr>
          <a:lstStyle/>
          <a:p>
            <a:pPr algn="just">
              <a:lnSpc>
                <a:spcPct val="107000"/>
              </a:lnSpc>
            </a:pPr>
            <a:endParaRPr lang="it-IT"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La </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squadra CONTRO ha l'onere di confutare almeno uno degli argomenti principali del PRO</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Confutazione: Costruire un argomento </a:t>
            </a:r>
            <a:r>
              <a:rPr lang="it-IT" sz="2400" dirty="0" err="1">
                <a:latin typeface="Times New Roman" panose="02020603050405020304" pitchFamily="18" charset="0"/>
                <a:ea typeface="Times New Roman" panose="02020603050405020304" pitchFamily="18" charset="0"/>
                <a:cs typeface="Times New Roman" panose="02020603050405020304" pitchFamily="18" charset="0"/>
              </a:rPr>
              <a:t>incofutabile</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  è la grande illusione di ogni dibattente. Infatti se la mozione è controversa , dovremmo accettare l'idea che costruire un argomento inoppugnabile sia impossibile. </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536251" y="3310208"/>
            <a:ext cx="4091733" cy="1738938"/>
          </a:xfrm>
          <a:prstGeom prst="rect">
            <a:avLst/>
          </a:prstGeom>
        </p:spPr>
        <p:txBody>
          <a:bodyPr wrap="square">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La squadra PRO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ha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l'onere della prova, la linea argomentativa PRO deve mostrare il bisogno del cambiamento e deve fornire un piano d'azione. </a:t>
            </a:r>
          </a:p>
        </p:txBody>
      </p:sp>
      <p:sp>
        <p:nvSpPr>
          <p:cNvPr id="12" name="Rettangolo 11"/>
          <p:cNvSpPr/>
          <p:nvPr/>
        </p:nvSpPr>
        <p:spPr>
          <a:xfrm>
            <a:off x="1002269" y="1545087"/>
            <a:ext cx="2502608" cy="461665"/>
          </a:xfrm>
          <a:prstGeom prst="rect">
            <a:avLst/>
          </a:prstGeom>
        </p:spPr>
        <p:txBody>
          <a:bodyPr wrap="none">
            <a:spAutoFit/>
          </a:bodyPr>
          <a:lstStyle/>
          <a:p>
            <a:r>
              <a:rPr lang="it-IT"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La squadra PRO </a:t>
            </a:r>
            <a:endParaRPr lang="it-IT" dirty="0">
              <a:solidFill>
                <a:srgbClr val="FF0000"/>
              </a:solidFill>
            </a:endParaRPr>
          </a:p>
        </p:txBody>
      </p:sp>
      <p:sp>
        <p:nvSpPr>
          <p:cNvPr id="13" name="Rettangolo 12"/>
          <p:cNvSpPr/>
          <p:nvPr/>
        </p:nvSpPr>
        <p:spPr>
          <a:xfrm>
            <a:off x="8192109" y="1701415"/>
            <a:ext cx="2701381" cy="400110"/>
          </a:xfrm>
          <a:prstGeom prst="rect">
            <a:avLst/>
          </a:prstGeom>
        </p:spPr>
        <p:txBody>
          <a:bodyPr wrap="none">
            <a:spAutoFit/>
          </a:bodyPr>
          <a:lstStyle/>
          <a:p>
            <a:r>
              <a:rPr lang="it-IT"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La squadra CONTRO </a:t>
            </a:r>
            <a:endParaRPr lang="it-IT" dirty="0">
              <a:solidFill>
                <a:srgbClr val="FF0000"/>
              </a:solidFill>
            </a:endParaRPr>
          </a:p>
        </p:txBody>
      </p:sp>
    </p:spTree>
    <p:extLst>
      <p:ext uri="{BB962C8B-B14F-4D97-AF65-F5344CB8AC3E}">
        <p14:creationId xmlns:p14="http://schemas.microsoft.com/office/powerpoint/2010/main" val="2159527503"/>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65001" y="3596544"/>
            <a:ext cx="8534575" cy="3228000"/>
          </a:xfrm>
          <a:prstGeom prst="rect">
            <a:avLst/>
          </a:prstGeom>
        </p:spPr>
        <p:txBody>
          <a:bodyPr wrap="square">
            <a:spAutoFit/>
          </a:bodyPr>
          <a:lstStyle/>
          <a:p>
            <a:pPr algn="just">
              <a:lnSpc>
                <a:spcPct val="107000"/>
              </a:lnSpc>
            </a:pP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Ogni </a:t>
            </a:r>
            <a:r>
              <a:rPr lang="it-IT" sz="3200" dirty="0">
                <a:latin typeface="Times New Roman" panose="02020603050405020304" pitchFamily="18" charset="0"/>
                <a:ea typeface="Times New Roman" panose="02020603050405020304" pitchFamily="18" charset="0"/>
                <a:cs typeface="Times New Roman" panose="02020603050405020304" pitchFamily="18" charset="0"/>
              </a:rPr>
              <a:t>discorso potrà essere contrastato razionalmente . Tutto dipenderà dall'abilità dello speaker. Il sostegno della tesi, mediante argomenti  ed evidenze, è svolto dal primo e dal secondo speaker, mentre il terzo speaker ha l'onere della confutazione.</a:t>
            </a:r>
            <a:endParaRPr lang="it-IT" sz="3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135524817"/>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3153747" y="1260472"/>
            <a:ext cx="5724645" cy="646331"/>
          </a:xfrm>
          <a:prstGeom prst="rect">
            <a:avLst/>
          </a:prstGeom>
        </p:spPr>
        <p:txBody>
          <a:bodyPr wrap="none">
            <a:spAutoFit/>
          </a:bodyPr>
          <a:lstStyle/>
          <a:p>
            <a:r>
              <a:rPr lang="it-IT" sz="3600" dirty="0">
                <a:latin typeface="Times New Roman" panose="02020603050405020304" pitchFamily="18" charset="0"/>
                <a:ea typeface="Times New Roman" panose="02020603050405020304" pitchFamily="18" charset="0"/>
                <a:cs typeface="Times New Roman" panose="02020603050405020304" pitchFamily="18" charset="0"/>
              </a:rPr>
              <a:t>Come scrivere un discorso? </a:t>
            </a:r>
            <a:endParaRPr lang="it-IT" sz="3600" dirty="0"/>
          </a:p>
        </p:txBody>
      </p:sp>
      <p:sp>
        <p:nvSpPr>
          <p:cNvPr id="12" name="Rettangolo 11"/>
          <p:cNvSpPr/>
          <p:nvPr/>
        </p:nvSpPr>
        <p:spPr>
          <a:xfrm>
            <a:off x="0" y="4256334"/>
            <a:ext cx="3254679" cy="1446550"/>
          </a:xfrm>
          <a:prstGeom prst="rect">
            <a:avLst/>
          </a:prstGeom>
        </p:spPr>
        <p:txBody>
          <a:bodyPr wrap="square">
            <a:spAutoFit/>
          </a:bodyPr>
          <a:lstStyle/>
          <a:p>
            <a:r>
              <a:rPr lang="it-IT" sz="4400" dirty="0" smtClean="0">
                <a:latin typeface="Times New Roman" panose="02020603050405020304" pitchFamily="18" charset="0"/>
                <a:ea typeface="Times New Roman" panose="02020603050405020304" pitchFamily="18" charset="0"/>
                <a:cs typeface="Times New Roman" panose="02020603050405020304" pitchFamily="18" charset="0"/>
              </a:rPr>
              <a:t>I discorsi richiedono </a:t>
            </a:r>
            <a:endParaRPr lang="it-IT" sz="4400" dirty="0"/>
          </a:p>
        </p:txBody>
      </p:sp>
      <p:sp>
        <p:nvSpPr>
          <p:cNvPr id="13" name="Rettangolo 12"/>
          <p:cNvSpPr/>
          <p:nvPr/>
        </p:nvSpPr>
        <p:spPr>
          <a:xfrm>
            <a:off x="3808962" y="3440609"/>
            <a:ext cx="8494634" cy="646331"/>
          </a:xfrm>
          <a:prstGeom prst="rect">
            <a:avLst/>
          </a:prstGeom>
        </p:spPr>
        <p:txBody>
          <a:bodyPr wrap="none">
            <a:spAutoFit/>
          </a:bodyPr>
          <a:lstStyle/>
          <a:p>
            <a:r>
              <a:rPr lang="it-IT" sz="3600" dirty="0">
                <a:latin typeface="Times New Roman" panose="02020603050405020304" pitchFamily="18" charset="0"/>
                <a:ea typeface="Times New Roman" panose="02020603050405020304" pitchFamily="18" charset="0"/>
                <a:cs typeface="Times New Roman" panose="02020603050405020304" pitchFamily="18" charset="0"/>
              </a:rPr>
              <a:t>una introduzione (spiega quello che dirai) </a:t>
            </a:r>
            <a:endParaRPr lang="it-IT" sz="3600" dirty="0"/>
          </a:p>
        </p:txBody>
      </p:sp>
      <p:sp>
        <p:nvSpPr>
          <p:cNvPr id="14" name="Rettangolo 13"/>
          <p:cNvSpPr/>
          <p:nvPr/>
        </p:nvSpPr>
        <p:spPr>
          <a:xfrm>
            <a:off x="3808962" y="4370861"/>
            <a:ext cx="5763117" cy="646331"/>
          </a:xfrm>
          <a:prstGeom prst="rect">
            <a:avLst/>
          </a:prstGeom>
        </p:spPr>
        <p:txBody>
          <a:bodyPr wrap="none">
            <a:spAutoFit/>
          </a:bodyPr>
          <a:lstStyle/>
          <a:p>
            <a:r>
              <a:rPr lang="it-IT" sz="3600" dirty="0">
                <a:latin typeface="Times New Roman" panose="02020603050405020304" pitchFamily="18" charset="0"/>
                <a:ea typeface="Times New Roman" panose="02020603050405020304" pitchFamily="18" charset="0"/>
                <a:cs typeface="Times New Roman" panose="02020603050405020304" pitchFamily="18" charset="0"/>
              </a:rPr>
              <a:t>un contenuto ( corpo,  dillo) </a:t>
            </a:r>
            <a:endParaRPr lang="it-IT" sz="3600" dirty="0"/>
          </a:p>
        </p:txBody>
      </p:sp>
      <p:sp>
        <p:nvSpPr>
          <p:cNvPr id="15" name="Rettangolo 14"/>
          <p:cNvSpPr/>
          <p:nvPr/>
        </p:nvSpPr>
        <p:spPr>
          <a:xfrm>
            <a:off x="3808962" y="5408819"/>
            <a:ext cx="9161483" cy="646331"/>
          </a:xfrm>
          <a:prstGeom prst="rect">
            <a:avLst/>
          </a:prstGeom>
        </p:spPr>
        <p:txBody>
          <a:bodyPr wrap="none">
            <a:spAutoFit/>
          </a:bodyPr>
          <a:lstStyle/>
          <a:p>
            <a:r>
              <a:rPr lang="it-IT" sz="3600" dirty="0">
                <a:latin typeface="Times New Roman" panose="02020603050405020304" pitchFamily="18" charset="0"/>
                <a:ea typeface="Times New Roman" panose="02020603050405020304" pitchFamily="18" charset="0"/>
                <a:cs typeface="Times New Roman" panose="02020603050405020304" pitchFamily="18" charset="0"/>
              </a:rPr>
              <a:t>una conclusione  (spiega quello che hai detto</a:t>
            </a:r>
            <a:r>
              <a:rPr lang="it-IT" sz="36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it-IT" sz="3600" dirty="0"/>
          </a:p>
        </p:txBody>
      </p:sp>
      <p:sp>
        <p:nvSpPr>
          <p:cNvPr id="16" name="Parentesi graffa aperta 15"/>
          <p:cNvSpPr/>
          <p:nvPr/>
        </p:nvSpPr>
        <p:spPr>
          <a:xfrm>
            <a:off x="3254679" y="3090011"/>
            <a:ext cx="689570" cy="3691053"/>
          </a:xfrm>
          <a:prstGeom prst="leftBrace">
            <a:avLst>
              <a:gd name="adj1" fmla="val 72847"/>
              <a:gd name="adj2" fmla="val 50000"/>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000000"/>
              </a:solidFill>
              <a:effectLst/>
              <a:uFillTx/>
            </a:endParaRPr>
          </a:p>
        </p:txBody>
      </p:sp>
    </p:spTree>
    <p:extLst>
      <p:ext uri="{BB962C8B-B14F-4D97-AF65-F5344CB8AC3E}">
        <p14:creationId xmlns:p14="http://schemas.microsoft.com/office/powerpoint/2010/main" val="220548814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14" name="Rettangolo 13"/>
          <p:cNvSpPr/>
          <p:nvPr/>
        </p:nvSpPr>
        <p:spPr>
          <a:xfrm>
            <a:off x="0" y="4632189"/>
            <a:ext cx="3884968" cy="769441"/>
          </a:xfrm>
          <a:prstGeom prst="rect">
            <a:avLst/>
          </a:prstGeom>
        </p:spPr>
        <p:txBody>
          <a:bodyPr wrap="square">
            <a:spAutoFit/>
          </a:bodyPr>
          <a:lstStyle/>
          <a:p>
            <a:r>
              <a:rPr lang="it-IT" dirty="0"/>
              <a:t>Il dibattito è </a:t>
            </a:r>
            <a:r>
              <a:rPr lang="it-IT" dirty="0" smtClean="0"/>
              <a:t>un </a:t>
            </a:r>
            <a:r>
              <a:rPr lang="it-IT" dirty="0"/>
              <a:t>dibattito </a:t>
            </a:r>
            <a:r>
              <a:rPr lang="it-IT" dirty="0" smtClean="0"/>
              <a:t>regolamentato</a:t>
            </a:r>
            <a:endParaRPr lang="it-IT" dirty="0"/>
          </a:p>
        </p:txBody>
      </p:sp>
      <p:grpSp>
        <p:nvGrpSpPr>
          <p:cNvPr id="12" name="Gruppo 11"/>
          <p:cNvGrpSpPr/>
          <p:nvPr/>
        </p:nvGrpSpPr>
        <p:grpSpPr>
          <a:xfrm>
            <a:off x="-23156" y="-14891"/>
            <a:ext cx="13017508" cy="1154349"/>
            <a:chOff x="10447" y="8599251"/>
            <a:chExt cx="13017508" cy="1154349"/>
          </a:xfrm>
        </p:grpSpPr>
        <p:sp>
          <p:nvSpPr>
            <p:cNvPr id="13"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5" name="Gruppo 14"/>
            <p:cNvGrpSpPr/>
            <p:nvPr/>
          </p:nvGrpSpPr>
          <p:grpSpPr>
            <a:xfrm>
              <a:off x="391201" y="8688702"/>
              <a:ext cx="12140940" cy="975445"/>
              <a:chOff x="391201" y="8688702"/>
              <a:chExt cx="12140940" cy="975445"/>
            </a:xfrm>
          </p:grpSpPr>
          <p:pic>
            <p:nvPicPr>
              <p:cNvPr id="16"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7"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8"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0" name="Immagin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9" name="Rettangolo 18"/>
          <p:cNvSpPr/>
          <p:nvPr/>
        </p:nvSpPr>
        <p:spPr>
          <a:xfrm>
            <a:off x="6202075" y="6838558"/>
            <a:ext cx="6606074" cy="1107996"/>
          </a:xfrm>
          <a:prstGeom prst="rect">
            <a:avLst/>
          </a:prstGeom>
        </p:spPr>
        <p:txBody>
          <a:bodyPr wrap="square">
            <a:spAutoFit/>
          </a:bodyPr>
          <a:lstStyle/>
          <a:p>
            <a:r>
              <a:rPr lang="it-IT" dirty="0" smtClean="0"/>
              <a:t>Tali </a:t>
            </a:r>
            <a:r>
              <a:rPr lang="it-IT" dirty="0"/>
              <a:t>regole, o Protocollo, definiscono numero di partecipanti, modalità degli interventi durata e criteri di valutazione. </a:t>
            </a:r>
          </a:p>
        </p:txBody>
      </p:sp>
      <p:sp>
        <p:nvSpPr>
          <p:cNvPr id="21" name="Rettangolo 20"/>
          <p:cNvSpPr/>
          <p:nvPr/>
        </p:nvSpPr>
        <p:spPr>
          <a:xfrm>
            <a:off x="273800" y="1946460"/>
            <a:ext cx="12224738" cy="1446550"/>
          </a:xfrm>
          <a:prstGeom prst="rect">
            <a:avLst/>
          </a:prstGeom>
        </p:spPr>
        <p:txBody>
          <a:bodyPr wrap="square">
            <a:spAutoFit/>
          </a:bodyPr>
          <a:lstStyle/>
          <a:p>
            <a:pPr algn="just"/>
            <a:r>
              <a:rPr lang="it-IT" dirty="0" smtClean="0"/>
              <a:t>La </a:t>
            </a:r>
            <a:r>
              <a:rPr lang="it-IT" dirty="0"/>
              <a:t>pratica del dibattito, in aula o in attività extracurricolari, rappresenta un metodo didattico efficace, per l’acquisizione di importanti competenze disciplinari e trasversali, flessibile perché applicabile in diversi ordini di scuola, in diversi ambiti disciplinari e interdisciplinari, adattabile a specifiche esigenze didattiche dei docenti</a:t>
            </a:r>
          </a:p>
        </p:txBody>
      </p:sp>
      <p:sp>
        <p:nvSpPr>
          <p:cNvPr id="24" name="Rettangolo 23"/>
          <p:cNvSpPr/>
          <p:nvPr/>
        </p:nvSpPr>
        <p:spPr>
          <a:xfrm>
            <a:off x="5511733" y="4489624"/>
            <a:ext cx="6606074" cy="1446550"/>
          </a:xfrm>
          <a:prstGeom prst="rect">
            <a:avLst/>
          </a:prstGeom>
        </p:spPr>
        <p:txBody>
          <a:bodyPr wrap="square">
            <a:spAutoFit/>
          </a:bodyPr>
          <a:lstStyle/>
          <a:p>
            <a:r>
              <a:rPr lang="it-IT" dirty="0" smtClean="0"/>
              <a:t>una </a:t>
            </a:r>
            <a:r>
              <a:rPr lang="it-IT" dirty="0"/>
              <a:t>discussione formale tra due parti contrapposte, una denominata Pro e una Contro, che seguono precise regole di condotta. </a:t>
            </a:r>
          </a:p>
        </p:txBody>
      </p:sp>
      <p:cxnSp>
        <p:nvCxnSpPr>
          <p:cNvPr id="25" name="Connettore 2 24"/>
          <p:cNvCxnSpPr/>
          <p:nvPr/>
        </p:nvCxnSpPr>
        <p:spPr>
          <a:xfrm flipV="1">
            <a:off x="3884968" y="4979977"/>
            <a:ext cx="1027270" cy="11882"/>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6" name="Connettore 2 25"/>
          <p:cNvCxnSpPr/>
          <p:nvPr/>
        </p:nvCxnSpPr>
        <p:spPr>
          <a:xfrm>
            <a:off x="8758845" y="5815339"/>
            <a:ext cx="55925" cy="99845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4130562249"/>
      </p:ext>
    </p:extLst>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357598" y="2819506"/>
            <a:ext cx="4520373" cy="5427448"/>
          </a:xfrm>
          <a:prstGeom prst="rect">
            <a:avLst/>
          </a:prstGeom>
        </p:spPr>
        <p:txBody>
          <a:bodyPr wrap="square">
            <a:spAutoFit/>
          </a:bodyPr>
          <a:lstStyle/>
          <a:p>
            <a:pPr algn="just">
              <a:lnSpc>
                <a:spcPct val="107000"/>
              </a:lnSpc>
            </a:pPr>
            <a:r>
              <a:rPr lang="it-IT" sz="3600" dirty="0" smtClean="0">
                <a:latin typeface="Times New Roman" panose="02020603050405020304" pitchFamily="18" charset="0"/>
                <a:ea typeface="Times New Roman" panose="02020603050405020304" pitchFamily="18" charset="0"/>
                <a:cs typeface="Times New Roman" panose="02020603050405020304" pitchFamily="18" charset="0"/>
              </a:rPr>
              <a:t>Per </a:t>
            </a:r>
            <a:r>
              <a:rPr lang="it-IT" sz="3600" dirty="0">
                <a:latin typeface="Times New Roman" panose="02020603050405020304" pitchFamily="18" charset="0"/>
                <a:ea typeface="Times New Roman" panose="02020603050405020304" pitchFamily="18" charset="0"/>
                <a:cs typeface="Times New Roman" panose="02020603050405020304" pitchFamily="18" charset="0"/>
              </a:rPr>
              <a:t>l'introduzione si può aprire con una citazione famosa che riassuma il contenuto del discorso, corpo: quante argomentazioni strutturare all'interno di un discorso?</a:t>
            </a:r>
            <a:endParaRPr lang="it-IT" sz="3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2" name="Rettangolo 11"/>
          <p:cNvSpPr/>
          <p:nvPr/>
        </p:nvSpPr>
        <p:spPr>
          <a:xfrm>
            <a:off x="6699380" y="2717074"/>
            <a:ext cx="5799158" cy="6186309"/>
          </a:xfrm>
          <a:prstGeom prst="rect">
            <a:avLst/>
          </a:prstGeom>
        </p:spPr>
        <p:txBody>
          <a:bodyPr wrap="square">
            <a:spAutoFit/>
          </a:bodyPr>
          <a:lstStyle/>
          <a:p>
            <a:pPr algn="just"/>
            <a:r>
              <a:rPr lang="it-IT" sz="3600" dirty="0">
                <a:latin typeface="Times New Roman" panose="02020603050405020304" pitchFamily="18" charset="0"/>
                <a:ea typeface="Times New Roman" panose="02020603050405020304" pitchFamily="18" charset="0"/>
              </a:rPr>
              <a:t>Un discorso efficace deve presentare più argomentazioni possibili per sostenere al meglio le proprie idee. Conclusione: per concludere in modo efficace si potrà evidenziare quanto le argomentazioni proposte siano state efficaci, chiudendo per esempio con una citazione famosa. </a:t>
            </a:r>
          </a:p>
        </p:txBody>
      </p:sp>
    </p:spTree>
    <p:extLst>
      <p:ext uri="{BB962C8B-B14F-4D97-AF65-F5344CB8AC3E}">
        <p14:creationId xmlns:p14="http://schemas.microsoft.com/office/powerpoint/2010/main" val="3320157883"/>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2" name="Rettangolo 11"/>
          <p:cNvSpPr/>
          <p:nvPr/>
        </p:nvSpPr>
        <p:spPr>
          <a:xfrm>
            <a:off x="1920806" y="1560713"/>
            <a:ext cx="7925568" cy="830997"/>
          </a:xfrm>
          <a:prstGeom prst="rect">
            <a:avLst/>
          </a:prstGeom>
        </p:spPr>
        <p:txBody>
          <a:bodyPr wrap="none">
            <a:spAutoFit/>
          </a:bodyPr>
          <a:lstStyle/>
          <a:p>
            <a:r>
              <a:rPr lang="it-IT" sz="4800" dirty="0">
                <a:latin typeface="Times New Roman" panose="02020603050405020304" pitchFamily="18" charset="0"/>
                <a:ea typeface="Times New Roman" panose="02020603050405020304" pitchFamily="18" charset="0"/>
              </a:rPr>
              <a:t>Come strutturare il </a:t>
            </a:r>
            <a:r>
              <a:rPr lang="it-IT" sz="4800" dirty="0" smtClean="0">
                <a:latin typeface="Times New Roman" panose="02020603050405020304" pitchFamily="18" charset="0"/>
                <a:ea typeface="Times New Roman" panose="02020603050405020304" pitchFamily="18" charset="0"/>
              </a:rPr>
              <a:t>discorso</a:t>
            </a:r>
            <a:r>
              <a:rPr lang="it-IT" sz="4800" dirty="0">
                <a:latin typeface="Times New Roman" panose="02020603050405020304" pitchFamily="18" charset="0"/>
                <a:ea typeface="Times New Roman" panose="02020603050405020304" pitchFamily="18" charset="0"/>
              </a:rPr>
              <a:t>?</a:t>
            </a:r>
            <a:endParaRPr lang="it-IT" sz="4800" dirty="0"/>
          </a:p>
        </p:txBody>
      </p:sp>
      <p:sp>
        <p:nvSpPr>
          <p:cNvPr id="13" name="Rettangolo 12"/>
          <p:cNvSpPr/>
          <p:nvPr/>
        </p:nvSpPr>
        <p:spPr>
          <a:xfrm>
            <a:off x="620514" y="3726469"/>
            <a:ext cx="4198229" cy="1754326"/>
          </a:xfrm>
          <a:prstGeom prst="rect">
            <a:avLst/>
          </a:prstGeom>
        </p:spPr>
        <p:txBody>
          <a:bodyPr wrap="square">
            <a:spAutoFit/>
          </a:bodyPr>
          <a:lstStyle/>
          <a:p>
            <a:pPr algn="just"/>
            <a:r>
              <a:rPr lang="it-IT" sz="3600" dirty="0" smtClean="0">
                <a:latin typeface="Times New Roman" panose="02020603050405020304" pitchFamily="18" charset="0"/>
                <a:ea typeface="Times New Roman" panose="02020603050405020304" pitchFamily="18" charset="0"/>
              </a:rPr>
              <a:t>Il </a:t>
            </a:r>
            <a:r>
              <a:rPr lang="it-IT" sz="3600" dirty="0">
                <a:latin typeface="Times New Roman" panose="02020603050405020304" pitchFamily="18" charset="0"/>
                <a:ea typeface="Times New Roman" panose="02020603050405020304" pitchFamily="18" charset="0"/>
              </a:rPr>
              <a:t>discorso deve avere una struttura semplice : </a:t>
            </a:r>
            <a:endParaRPr lang="it-IT" sz="3600" dirty="0"/>
          </a:p>
        </p:txBody>
      </p:sp>
      <p:sp>
        <p:nvSpPr>
          <p:cNvPr id="15" name="Rettangolo 14"/>
          <p:cNvSpPr/>
          <p:nvPr/>
        </p:nvSpPr>
        <p:spPr>
          <a:xfrm>
            <a:off x="7630058" y="2869994"/>
            <a:ext cx="4432632" cy="3970318"/>
          </a:xfrm>
          <a:prstGeom prst="rect">
            <a:avLst/>
          </a:prstGeom>
        </p:spPr>
        <p:txBody>
          <a:bodyPr wrap="square">
            <a:spAutoFit/>
          </a:bodyPr>
          <a:lstStyle/>
          <a:p>
            <a:pPr algn="just"/>
            <a:r>
              <a:rPr lang="it-IT" sz="3600" dirty="0">
                <a:latin typeface="Times New Roman" panose="02020603050405020304" pitchFamily="18" charset="0"/>
                <a:ea typeface="Times New Roman" panose="02020603050405020304" pitchFamily="18" charset="0"/>
              </a:rPr>
              <a:t>stabilire con una frase e precisa l'obiettivo del discorso e  la sua  conclusione, poi comporre una o due argomentazioni </a:t>
            </a:r>
            <a:endParaRPr lang="it-IT" sz="3600" dirty="0"/>
          </a:p>
        </p:txBody>
      </p:sp>
      <p:cxnSp>
        <p:nvCxnSpPr>
          <p:cNvPr id="18" name="Connettore 2 17"/>
          <p:cNvCxnSpPr/>
          <p:nvPr/>
        </p:nvCxnSpPr>
        <p:spPr>
          <a:xfrm>
            <a:off x="5511733" y="4603632"/>
            <a:ext cx="1504887" cy="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3212945298"/>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79541" y="3419105"/>
            <a:ext cx="2290026" cy="2308324"/>
          </a:xfrm>
          <a:prstGeom prst="rect">
            <a:avLst/>
          </a:prstGeom>
        </p:spPr>
        <p:txBody>
          <a:bodyPr wrap="square">
            <a:spAutoFit/>
          </a:bodyPr>
          <a:lstStyle/>
          <a:p>
            <a:pPr algn="just"/>
            <a:r>
              <a:rPr lang="it-IT" sz="3600" dirty="0" smtClean="0">
                <a:latin typeface="Times New Roman" panose="02020603050405020304" pitchFamily="18" charset="0"/>
                <a:ea typeface="Times New Roman" panose="02020603050405020304" pitchFamily="18" charset="0"/>
              </a:rPr>
              <a:t>Il </a:t>
            </a:r>
            <a:r>
              <a:rPr lang="it-IT" sz="3600" dirty="0">
                <a:latin typeface="Times New Roman" panose="02020603050405020304" pitchFamily="18" charset="0"/>
                <a:ea typeface="Times New Roman" panose="02020603050405020304" pitchFamily="18" charset="0"/>
              </a:rPr>
              <a:t>ragionamento deve avere </a:t>
            </a:r>
            <a:endParaRPr lang="it-IT" sz="3600" dirty="0" smtClean="0">
              <a:latin typeface="Times New Roman" panose="02020603050405020304" pitchFamily="18" charset="0"/>
              <a:ea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2" name="Rettangolo 11"/>
          <p:cNvSpPr/>
          <p:nvPr/>
        </p:nvSpPr>
        <p:spPr>
          <a:xfrm>
            <a:off x="1920806" y="1560713"/>
            <a:ext cx="7925568" cy="830997"/>
          </a:xfrm>
          <a:prstGeom prst="rect">
            <a:avLst/>
          </a:prstGeom>
        </p:spPr>
        <p:txBody>
          <a:bodyPr wrap="none">
            <a:spAutoFit/>
          </a:bodyPr>
          <a:lstStyle/>
          <a:p>
            <a:r>
              <a:rPr lang="it-IT" sz="4800" dirty="0">
                <a:latin typeface="Times New Roman" panose="02020603050405020304" pitchFamily="18" charset="0"/>
                <a:ea typeface="Times New Roman" panose="02020603050405020304" pitchFamily="18" charset="0"/>
              </a:rPr>
              <a:t>Come strutturare il </a:t>
            </a:r>
            <a:r>
              <a:rPr lang="it-IT" sz="4800" dirty="0" smtClean="0">
                <a:latin typeface="Times New Roman" panose="02020603050405020304" pitchFamily="18" charset="0"/>
                <a:ea typeface="Times New Roman" panose="02020603050405020304" pitchFamily="18" charset="0"/>
              </a:rPr>
              <a:t>discorso</a:t>
            </a:r>
            <a:r>
              <a:rPr lang="it-IT" sz="4800" dirty="0">
                <a:latin typeface="Times New Roman" panose="02020603050405020304" pitchFamily="18" charset="0"/>
                <a:ea typeface="Times New Roman" panose="02020603050405020304" pitchFamily="18" charset="0"/>
              </a:rPr>
              <a:t>?</a:t>
            </a:r>
            <a:endParaRPr lang="it-IT" sz="4800" dirty="0"/>
          </a:p>
        </p:txBody>
      </p:sp>
      <p:sp>
        <p:nvSpPr>
          <p:cNvPr id="14" name="Rettangolo 13"/>
          <p:cNvSpPr/>
          <p:nvPr/>
        </p:nvSpPr>
        <p:spPr>
          <a:xfrm>
            <a:off x="741036" y="6978598"/>
            <a:ext cx="11757502" cy="2308324"/>
          </a:xfrm>
          <a:prstGeom prst="rect">
            <a:avLst/>
          </a:prstGeom>
        </p:spPr>
        <p:txBody>
          <a:bodyPr wrap="square">
            <a:spAutoFit/>
          </a:bodyPr>
          <a:lstStyle/>
          <a:p>
            <a:pPr algn="just"/>
            <a:r>
              <a:rPr lang="it-IT" sz="3600" dirty="0" smtClean="0">
                <a:latin typeface="Times New Roman" panose="02020603050405020304" pitchFamily="18" charset="0"/>
                <a:ea typeface="Times New Roman" panose="02020603050405020304" pitchFamily="18" charset="0"/>
              </a:rPr>
              <a:t>Si ricorda  </a:t>
            </a:r>
            <a:r>
              <a:rPr lang="it-IT" sz="3600" dirty="0">
                <a:latin typeface="Times New Roman" panose="02020603050405020304" pitchFamily="18" charset="0"/>
                <a:ea typeface="Times New Roman" panose="02020603050405020304" pitchFamily="18" charset="0"/>
              </a:rPr>
              <a:t>che non </a:t>
            </a:r>
            <a:r>
              <a:rPr lang="it-IT" sz="3600" dirty="0" smtClean="0">
                <a:latin typeface="Times New Roman" panose="02020603050405020304" pitchFamily="18" charset="0"/>
                <a:ea typeface="Times New Roman" panose="02020603050405020304" pitchFamily="18" charset="0"/>
              </a:rPr>
              <a:t>dove </a:t>
            </a:r>
            <a:r>
              <a:rPr lang="it-IT" sz="3600" dirty="0">
                <a:latin typeface="Times New Roman" panose="02020603050405020304" pitchFamily="18" charset="0"/>
                <a:ea typeface="Times New Roman" panose="02020603050405020304" pitchFamily="18" charset="0"/>
              </a:rPr>
              <a:t>solo comunicare ma far vivere emozioni. </a:t>
            </a:r>
            <a:endParaRPr lang="it-IT" sz="3600" dirty="0" smtClean="0">
              <a:latin typeface="Times New Roman" panose="02020603050405020304" pitchFamily="18" charset="0"/>
              <a:ea typeface="Times New Roman" panose="02020603050405020304" pitchFamily="18" charset="0"/>
            </a:endParaRPr>
          </a:p>
          <a:p>
            <a:pPr algn="just"/>
            <a:r>
              <a:rPr lang="it-IT" sz="3600" dirty="0" smtClean="0">
                <a:latin typeface="Times New Roman" panose="02020603050405020304" pitchFamily="18" charset="0"/>
                <a:ea typeface="Times New Roman" panose="02020603050405020304" pitchFamily="18" charset="0"/>
              </a:rPr>
              <a:t>Il </a:t>
            </a:r>
            <a:r>
              <a:rPr lang="it-IT" sz="3600" dirty="0">
                <a:latin typeface="Times New Roman" panose="02020603050405020304" pitchFamily="18" charset="0"/>
                <a:ea typeface="Times New Roman" panose="02020603050405020304" pitchFamily="18" charset="0"/>
              </a:rPr>
              <a:t>concetto principale inoltre deve essere posto all'inizio e alla fine del discorso..</a:t>
            </a:r>
          </a:p>
        </p:txBody>
      </p:sp>
      <p:sp>
        <p:nvSpPr>
          <p:cNvPr id="11" name="Rettangolo 10"/>
          <p:cNvSpPr/>
          <p:nvPr/>
        </p:nvSpPr>
        <p:spPr>
          <a:xfrm>
            <a:off x="6264176" y="3642879"/>
            <a:ext cx="6502400" cy="2862322"/>
          </a:xfrm>
          <a:prstGeom prst="rect">
            <a:avLst/>
          </a:prstGeom>
        </p:spPr>
        <p:txBody>
          <a:bodyPr>
            <a:spAutoFit/>
          </a:bodyPr>
          <a:lstStyle/>
          <a:p>
            <a:pPr algn="just"/>
            <a:r>
              <a:rPr lang="it-IT" sz="3600" dirty="0">
                <a:latin typeface="Times New Roman" panose="02020603050405020304" pitchFamily="18" charset="0"/>
                <a:ea typeface="Times New Roman" panose="02020603050405020304" pitchFamily="18" charset="0"/>
              </a:rPr>
              <a:t>ordine delle idee, enfasi (metafore , similitudini) e posizione di alcune parole chiave, ripetizione dei concetti più importanti . </a:t>
            </a:r>
          </a:p>
        </p:txBody>
      </p:sp>
      <p:cxnSp>
        <p:nvCxnSpPr>
          <p:cNvPr id="15" name="Connettore 2 14"/>
          <p:cNvCxnSpPr/>
          <p:nvPr/>
        </p:nvCxnSpPr>
        <p:spPr>
          <a:xfrm>
            <a:off x="4378703" y="4573267"/>
            <a:ext cx="1504887" cy="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98316044"/>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598" y="2478286"/>
            <a:ext cx="2702843" cy="584775"/>
          </a:xfrm>
          <a:prstGeom prst="rect">
            <a:avLst/>
          </a:prstGeom>
        </p:spPr>
        <p:txBody>
          <a:bodyPr wrap="square">
            <a:spAutoFit/>
          </a:bodyPr>
          <a:lstStyle/>
          <a:p>
            <a:pPr algn="just"/>
            <a:r>
              <a:rPr lang="it-IT" sz="3200" dirty="0">
                <a:latin typeface="Times New Roman" panose="02020603050405020304" pitchFamily="18" charset="0"/>
                <a:ea typeface="Times New Roman" panose="02020603050405020304" pitchFamily="18" charset="0"/>
              </a:rPr>
              <a:t>Prima </a:t>
            </a:r>
            <a:r>
              <a:rPr lang="it-IT" sz="3200" dirty="0" smtClean="0">
                <a:latin typeface="Times New Roman" panose="02020603050405020304" pitchFamily="18" charset="0"/>
                <a:ea typeface="Times New Roman" panose="02020603050405020304" pitchFamily="18" charset="0"/>
              </a:rPr>
              <a:t>regola </a:t>
            </a:r>
            <a:endParaRPr lang="it-IT" sz="3200" dirty="0"/>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4921250" y="1740267"/>
            <a:ext cx="7133902" cy="3108543"/>
          </a:xfrm>
          <a:prstGeom prst="rect">
            <a:avLst/>
          </a:prstGeom>
        </p:spPr>
        <p:txBody>
          <a:bodyPr wrap="square">
            <a:spAutoFit/>
          </a:bodyPr>
          <a:lstStyle/>
          <a:p>
            <a:pPr algn="just"/>
            <a:r>
              <a:rPr lang="it-IT" sz="2800" dirty="0">
                <a:latin typeface="Times New Roman" panose="02020603050405020304" pitchFamily="18" charset="0"/>
                <a:ea typeface="Times New Roman" panose="02020603050405020304" pitchFamily="18" charset="0"/>
              </a:rPr>
              <a:t>uno speaker vincente deve essere ben preparato. Non potete sperare di improvvisare, soprattutto se siete alle prime armi, poiché il risultato potrebbe essere davvero catastrofico. Se volete sentirvi sicuri di voi stessi dovete prepararvi accuratamente.</a:t>
            </a:r>
            <a:endParaRPr lang="it-IT" sz="2800" dirty="0"/>
          </a:p>
        </p:txBody>
      </p:sp>
      <p:sp>
        <p:nvSpPr>
          <p:cNvPr id="12" name="Rettangolo 11"/>
          <p:cNvSpPr/>
          <p:nvPr/>
        </p:nvSpPr>
        <p:spPr>
          <a:xfrm>
            <a:off x="3251200" y="3722638"/>
            <a:ext cx="6502400" cy="461665"/>
          </a:xfrm>
          <a:prstGeom prst="rect">
            <a:avLst/>
          </a:prstGeom>
        </p:spPr>
        <p:txBody>
          <a:bodyPr>
            <a:spAutoFit/>
          </a:bodyPr>
          <a:lstStyle/>
          <a:p>
            <a:r>
              <a:rPr lang="it-IT" sz="2400" dirty="0" smtClean="0">
                <a:latin typeface="Times New Roman" panose="02020603050405020304" pitchFamily="18" charset="0"/>
                <a:ea typeface="Times New Roman" panose="02020603050405020304" pitchFamily="18" charset="0"/>
              </a:rPr>
              <a:t>.</a:t>
            </a:r>
            <a:endParaRPr lang="it-IT" dirty="0"/>
          </a:p>
        </p:txBody>
      </p:sp>
      <p:sp>
        <p:nvSpPr>
          <p:cNvPr id="13" name="Rettangolo 12"/>
          <p:cNvSpPr/>
          <p:nvPr/>
        </p:nvSpPr>
        <p:spPr>
          <a:xfrm>
            <a:off x="183711" y="6589112"/>
            <a:ext cx="3050616" cy="584775"/>
          </a:xfrm>
          <a:prstGeom prst="rect">
            <a:avLst/>
          </a:prstGeom>
        </p:spPr>
        <p:txBody>
          <a:bodyPr wrap="square">
            <a:spAutoFit/>
          </a:bodyPr>
          <a:lstStyle/>
          <a:p>
            <a:pPr algn="just"/>
            <a:r>
              <a:rPr lang="it-IT" sz="3200" dirty="0">
                <a:latin typeface="Times New Roman" panose="02020603050405020304" pitchFamily="18" charset="0"/>
                <a:ea typeface="Times New Roman" panose="02020603050405020304" pitchFamily="18" charset="0"/>
              </a:rPr>
              <a:t>Seconda </a:t>
            </a:r>
            <a:r>
              <a:rPr lang="it-IT" sz="3200" dirty="0" smtClean="0">
                <a:latin typeface="Times New Roman" panose="02020603050405020304" pitchFamily="18" charset="0"/>
                <a:ea typeface="Times New Roman" panose="02020603050405020304" pitchFamily="18" charset="0"/>
              </a:rPr>
              <a:t>regola </a:t>
            </a:r>
            <a:endParaRPr lang="it-IT" sz="3200" dirty="0"/>
          </a:p>
        </p:txBody>
      </p:sp>
      <p:sp>
        <p:nvSpPr>
          <p:cNvPr id="14" name="Rettangolo 13"/>
          <p:cNvSpPr/>
          <p:nvPr/>
        </p:nvSpPr>
        <p:spPr>
          <a:xfrm>
            <a:off x="4921250" y="5789612"/>
            <a:ext cx="7034467" cy="2677656"/>
          </a:xfrm>
          <a:prstGeom prst="rect">
            <a:avLst/>
          </a:prstGeom>
        </p:spPr>
        <p:txBody>
          <a:bodyPr wrap="square">
            <a:spAutoFit/>
          </a:bodyPr>
          <a:lstStyle/>
          <a:p>
            <a:pPr algn="just"/>
            <a:r>
              <a:rPr lang="it-IT" sz="2800" dirty="0">
                <a:latin typeface="Times New Roman" panose="02020603050405020304" pitchFamily="18" charset="0"/>
                <a:ea typeface="Times New Roman" panose="02020603050405020304" pitchFamily="18" charset="0"/>
              </a:rPr>
              <a:t>prepara bene l’inizio e la fine, perché quelle sono le parti di un discorso che il pubblico ricorda di più. Anche perché essere preparati sul proprio argomento (il COSA) consente di concentrarsi meglio sulle modalità di esposizione, cioè il COME</a:t>
            </a:r>
            <a:endParaRPr lang="it-IT" sz="2800" dirty="0"/>
          </a:p>
        </p:txBody>
      </p:sp>
      <p:cxnSp>
        <p:nvCxnSpPr>
          <p:cNvPr id="16" name="Connettore 2 15"/>
          <p:cNvCxnSpPr/>
          <p:nvPr/>
        </p:nvCxnSpPr>
        <p:spPr>
          <a:xfrm>
            <a:off x="2975435" y="2770673"/>
            <a:ext cx="1504887" cy="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7" name="Connettore 2 16"/>
          <p:cNvCxnSpPr/>
          <p:nvPr/>
        </p:nvCxnSpPr>
        <p:spPr>
          <a:xfrm>
            <a:off x="3205185" y="6881499"/>
            <a:ext cx="1504887" cy="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237862920"/>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2305" y="4392496"/>
            <a:ext cx="2260533" cy="1077218"/>
          </a:xfrm>
          <a:prstGeom prst="rect">
            <a:avLst/>
          </a:prstGeom>
        </p:spPr>
        <p:txBody>
          <a:bodyPr wrap="square">
            <a:spAutoFit/>
          </a:bodyPr>
          <a:lstStyle/>
          <a:p>
            <a:pPr algn="just"/>
            <a:r>
              <a:rPr lang="it-IT" sz="3200" dirty="0">
                <a:latin typeface="Times New Roman" panose="02020603050405020304" pitchFamily="18" charset="0"/>
                <a:ea typeface="Times New Roman" panose="02020603050405020304" pitchFamily="18" charset="0"/>
              </a:rPr>
              <a:t>Terza </a:t>
            </a:r>
            <a:r>
              <a:rPr lang="it-IT" sz="3200" dirty="0" smtClean="0">
                <a:latin typeface="Times New Roman" panose="02020603050405020304" pitchFamily="18" charset="0"/>
                <a:ea typeface="Times New Roman" panose="02020603050405020304" pitchFamily="18" charset="0"/>
              </a:rPr>
              <a:t>regola</a:t>
            </a:r>
            <a:endParaRPr lang="it-IT" sz="3200" dirty="0">
              <a:latin typeface="Times New Roman" panose="02020603050405020304" pitchFamily="18" charset="0"/>
              <a:ea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5226771" y="3540564"/>
            <a:ext cx="6502400" cy="2677656"/>
          </a:xfrm>
          <a:prstGeom prst="rect">
            <a:avLst/>
          </a:prstGeom>
        </p:spPr>
        <p:txBody>
          <a:bodyPr>
            <a:spAutoFit/>
          </a:bodyPr>
          <a:lstStyle/>
          <a:p>
            <a:pPr algn="just"/>
            <a:r>
              <a:rPr lang="it-IT" sz="2800" dirty="0">
                <a:latin typeface="Times New Roman" panose="02020603050405020304" pitchFamily="18" charset="0"/>
                <a:ea typeface="Times New Roman" panose="02020603050405020304" pitchFamily="18" charset="0"/>
              </a:rPr>
              <a:t>devi dimostrare a chi ti è davanti che non solo padroneggi quello di cui parli, ma che ci credi in maniera profonda ed entusiasta. Il pubblico ne rimarrà contagiato e tu riuscirai a creare un’opinione positiva</a:t>
            </a:r>
            <a:endParaRPr lang="it-IT" sz="2800" dirty="0"/>
          </a:p>
        </p:txBody>
      </p:sp>
      <p:cxnSp>
        <p:nvCxnSpPr>
          <p:cNvPr id="12" name="Connettore 2 11"/>
          <p:cNvCxnSpPr/>
          <p:nvPr/>
        </p:nvCxnSpPr>
        <p:spPr>
          <a:xfrm>
            <a:off x="2785390" y="4879392"/>
            <a:ext cx="1504887" cy="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180605398"/>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2251954" y="3204785"/>
            <a:ext cx="8870136" cy="4044184"/>
          </a:xfrm>
          <a:prstGeom prst="rect">
            <a:avLst/>
          </a:prstGeom>
        </p:spPr>
        <p:txBody>
          <a:bodyPr wrap="square">
            <a:spAutoFit/>
          </a:bodyPr>
          <a:lstStyle/>
          <a:p>
            <a:pPr algn="just">
              <a:lnSpc>
                <a:spcPct val="107000"/>
              </a:lnSpc>
            </a:pPr>
            <a:r>
              <a:rPr lang="it-IT" sz="4000" dirty="0">
                <a:latin typeface="Times New Roman" panose="02020603050405020304" pitchFamily="18" charset="0"/>
                <a:ea typeface="Times New Roman" panose="02020603050405020304" pitchFamily="18" charset="0"/>
                <a:cs typeface="Times New Roman" panose="02020603050405020304" pitchFamily="18" charset="0"/>
              </a:rPr>
              <a:t>Di sicuro il </a:t>
            </a:r>
            <a:r>
              <a:rPr lang="it-IT" sz="4000" dirty="0" err="1">
                <a:latin typeface="Times New Roman" panose="02020603050405020304" pitchFamily="18" charset="0"/>
                <a:ea typeface="Times New Roman" panose="02020603050405020304" pitchFamily="18" charset="0"/>
                <a:cs typeface="Times New Roman" panose="02020603050405020304" pitchFamily="18" charset="0"/>
              </a:rPr>
              <a:t>debate</a:t>
            </a:r>
            <a:r>
              <a:rPr lang="it-IT" sz="4000" dirty="0">
                <a:latin typeface="Times New Roman" panose="02020603050405020304" pitchFamily="18" charset="0"/>
                <a:ea typeface="Times New Roman" panose="02020603050405020304" pitchFamily="18" charset="0"/>
                <a:cs typeface="Times New Roman" panose="02020603050405020304" pitchFamily="18" charset="0"/>
              </a:rPr>
              <a:t> non è un’esercitazione di public </a:t>
            </a:r>
            <a:r>
              <a:rPr lang="it-IT" sz="4000" dirty="0" err="1">
                <a:latin typeface="Times New Roman" panose="02020603050405020304" pitchFamily="18" charset="0"/>
                <a:ea typeface="Times New Roman" panose="02020603050405020304" pitchFamily="18" charset="0"/>
                <a:cs typeface="Times New Roman" panose="02020603050405020304" pitchFamily="18" charset="0"/>
              </a:rPr>
              <a:t>speaking</a:t>
            </a:r>
            <a:r>
              <a:rPr lang="it-IT" sz="4000" dirty="0">
                <a:latin typeface="Times New Roman" panose="02020603050405020304" pitchFamily="18" charset="0"/>
                <a:ea typeface="Times New Roman" panose="02020603050405020304" pitchFamily="18" charset="0"/>
                <a:cs typeface="Times New Roman" panose="02020603050405020304" pitchFamily="18" charset="0"/>
              </a:rPr>
              <a:t>, ma si serve di alcuni elementi del public </a:t>
            </a:r>
            <a:r>
              <a:rPr lang="it-IT" sz="4000" dirty="0" err="1">
                <a:latin typeface="Times New Roman" panose="02020603050405020304" pitchFamily="18" charset="0"/>
                <a:ea typeface="Times New Roman" panose="02020603050405020304" pitchFamily="18" charset="0"/>
                <a:cs typeface="Times New Roman" panose="02020603050405020304" pitchFamily="18" charset="0"/>
              </a:rPr>
              <a:t>speaking</a:t>
            </a:r>
            <a:r>
              <a:rPr lang="it-IT" sz="4000" dirty="0">
                <a:latin typeface="Times New Roman" panose="02020603050405020304" pitchFamily="18" charset="0"/>
                <a:ea typeface="Times New Roman" panose="02020603050405020304" pitchFamily="18" charset="0"/>
                <a:cs typeface="Times New Roman" panose="02020603050405020304" pitchFamily="18" charset="0"/>
              </a:rPr>
              <a:t>, perché nel </a:t>
            </a:r>
            <a:r>
              <a:rPr lang="it-IT" sz="4000" dirty="0" err="1">
                <a:latin typeface="Times New Roman" panose="02020603050405020304" pitchFamily="18" charset="0"/>
                <a:ea typeface="Times New Roman" panose="02020603050405020304" pitchFamily="18" charset="0"/>
                <a:cs typeface="Times New Roman" panose="02020603050405020304" pitchFamily="18" charset="0"/>
              </a:rPr>
              <a:t>debate</a:t>
            </a:r>
            <a:r>
              <a:rPr lang="it-IT" sz="4000" dirty="0">
                <a:latin typeface="Times New Roman" panose="02020603050405020304" pitchFamily="18" charset="0"/>
                <a:ea typeface="Times New Roman" panose="02020603050405020304" pitchFamily="18" charset="0"/>
                <a:cs typeface="Times New Roman" panose="02020603050405020304" pitchFamily="18" charset="0"/>
              </a:rPr>
              <a:t> non si parla in pubblico, ma al pubblico, che è   la giuria.</a:t>
            </a:r>
            <a:endParaRPr lang="it-IT" sz="40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1600678"/>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86453" y="1939059"/>
            <a:ext cx="10837688" cy="6942542"/>
          </a:xfrm>
          <a:prstGeom prst="rect">
            <a:avLst/>
          </a:prstGeom>
        </p:spPr>
        <p:txBody>
          <a:bodyPr wrap="square">
            <a:spAutoFit/>
          </a:bodyPr>
          <a:lstStyle/>
          <a:p>
            <a:pPr>
              <a:lnSpc>
                <a:spcPct val="107000"/>
              </a:lnSpc>
            </a:pP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Consigli </a:t>
            </a:r>
          </a:p>
          <a:p>
            <a:pPr>
              <a:lnSpc>
                <a:spcPct val="107000"/>
              </a:lnSpc>
            </a:pPr>
            <a:endParaRPr lang="it-IT" sz="3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1) Non </a:t>
            </a:r>
            <a:r>
              <a:rPr lang="it-IT" sz="3200" dirty="0">
                <a:latin typeface="Times New Roman" panose="02020603050405020304" pitchFamily="18" charset="0"/>
                <a:ea typeface="Times New Roman" panose="02020603050405020304" pitchFamily="18" charset="0"/>
                <a:cs typeface="Times New Roman" panose="02020603050405020304" pitchFamily="18" charset="0"/>
              </a:rPr>
              <a:t>leggere per intero il discorso, né tanto meno imparalo come fosse una poesia: si perde spontaneità e si rischia di avere vuoti di memoria</a:t>
            </a: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pP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pP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2) Guardare </a:t>
            </a:r>
            <a:r>
              <a:rPr lang="it-IT" sz="3200" dirty="0">
                <a:latin typeface="Times New Roman" panose="02020603050405020304" pitchFamily="18" charset="0"/>
                <a:ea typeface="Times New Roman" panose="02020603050405020304" pitchFamily="18" charset="0"/>
                <a:cs typeface="Times New Roman" panose="02020603050405020304" pitchFamily="18" charset="0"/>
              </a:rPr>
              <a:t>il foglio per ricordarsi una frase, una statistica o un passaggio del proprio intervento è ammesso, ciò che penalizza l’oratore è quando la sua attenzione è rivolta al foglio, piuttosto che al dibattito in corso. Organizza invece uno schema logico del discorso, che enfatizzi soprattutto le parole chiave e prosegui spontaneamente. </a:t>
            </a:r>
          </a:p>
          <a:p>
            <a:pPr algn="just">
              <a:lnSpc>
                <a:spcPct val="107000"/>
              </a:lnSpc>
            </a:pPr>
            <a:endParaRPr lang="it-IT" sz="3200" dirty="0" smtClean="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501323767"/>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86453" y="1528512"/>
            <a:ext cx="10837688" cy="5888663"/>
          </a:xfrm>
          <a:prstGeom prst="rect">
            <a:avLst/>
          </a:prstGeom>
        </p:spPr>
        <p:txBody>
          <a:bodyPr wrap="square">
            <a:spAutoFit/>
          </a:bodyPr>
          <a:lstStyle/>
          <a:p>
            <a:pPr>
              <a:lnSpc>
                <a:spcPct val="107000"/>
              </a:lnSpc>
            </a:pP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Consigli </a:t>
            </a:r>
          </a:p>
          <a:p>
            <a:pPr>
              <a:lnSpc>
                <a:spcPct val="107000"/>
              </a:lnSpc>
            </a:pPr>
            <a:endParaRPr lang="it-IT" sz="3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3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3) parla </a:t>
            </a:r>
            <a:r>
              <a:rPr lang="it-IT" sz="3200" dirty="0">
                <a:latin typeface="Times New Roman" panose="02020603050405020304" pitchFamily="18" charset="0"/>
                <a:ea typeface="Times New Roman" panose="02020603050405020304" pitchFamily="18" charset="0"/>
                <a:cs typeface="Times New Roman" panose="02020603050405020304" pitchFamily="18" charset="0"/>
              </a:rPr>
              <a:t>ad una velocità tra le 120 e le 150 parole al minuto. </a:t>
            </a:r>
            <a:endParaRPr lang="it-IT" sz="3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3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3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4) L’apertura </a:t>
            </a:r>
            <a:r>
              <a:rPr lang="it-IT" sz="3200" dirty="0">
                <a:latin typeface="Times New Roman" panose="02020603050405020304" pitchFamily="18" charset="0"/>
                <a:ea typeface="Times New Roman" panose="02020603050405020304" pitchFamily="18" charset="0"/>
                <a:cs typeface="Times New Roman" panose="02020603050405020304" pitchFamily="18" charset="0"/>
              </a:rPr>
              <a:t>di ogni discorso è fondamentale: in quei primi minuti si decidono le sorti dell’intero discorso, quindi comincia con una pausa di pochi secondi, guarda la giuria, assicurati la loro attenzione, sorridi e parti.</a:t>
            </a:r>
            <a:endParaRPr lang="it-IT" sz="3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2117299847"/>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41399" y="2144648"/>
            <a:ext cx="6502400" cy="3056286"/>
          </a:xfrm>
          <a:prstGeom prst="rect">
            <a:avLst/>
          </a:prstGeom>
        </p:spPr>
        <p:txBody>
          <a:bodyPr>
            <a:spAutoFit/>
          </a:bodyPr>
          <a:lstStyle/>
          <a:p>
            <a:pPr algn="just">
              <a:lnSpc>
                <a:spcPct val="107000"/>
              </a:lnSpc>
            </a:pPr>
            <a:r>
              <a:rPr lang="it-IT" sz="3600" dirty="0">
                <a:latin typeface="Times New Roman" panose="02020603050405020304" pitchFamily="18" charset="0"/>
                <a:ea typeface="Times New Roman" panose="02020603050405020304" pitchFamily="18" charset="0"/>
                <a:cs typeface="Times New Roman" panose="02020603050405020304" pitchFamily="18" charset="0"/>
              </a:rPr>
              <a:t>La posizione del corpo, la postura, le espressioni facciali, i gesti delle mani, comunicano di più rispetto alle parole pronunciate. </a:t>
            </a:r>
            <a:endParaRPr lang="it-IT" sz="3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3172408" y="6206124"/>
            <a:ext cx="8860386" cy="2463495"/>
          </a:xfrm>
          <a:prstGeom prst="rect">
            <a:avLst/>
          </a:prstGeom>
        </p:spPr>
        <p:txBody>
          <a:bodyPr wrap="square">
            <a:spAutoFit/>
          </a:bodyPr>
          <a:lstStyle/>
          <a:p>
            <a:pPr algn="just">
              <a:lnSpc>
                <a:spcPct val="107000"/>
              </a:lnSpc>
            </a:pPr>
            <a:r>
              <a:rPr lang="it-IT" sz="3600" dirty="0">
                <a:latin typeface="Times New Roman" panose="02020603050405020304" pitchFamily="18" charset="0"/>
                <a:ea typeface="Times New Roman" panose="02020603050405020304" pitchFamily="18" charset="0"/>
                <a:cs typeface="Times New Roman" panose="02020603050405020304" pitchFamily="18" charset="0"/>
              </a:rPr>
              <a:t>Nello specifico del </a:t>
            </a:r>
            <a:r>
              <a:rPr lang="it-IT" sz="3600" dirty="0" err="1">
                <a:latin typeface="Times New Roman" panose="02020603050405020304" pitchFamily="18" charset="0"/>
                <a:ea typeface="Times New Roman" panose="02020603050405020304" pitchFamily="18" charset="0"/>
                <a:cs typeface="Times New Roman" panose="02020603050405020304" pitchFamily="18" charset="0"/>
              </a:rPr>
              <a:t>debate</a:t>
            </a:r>
            <a:r>
              <a:rPr lang="it-IT" sz="3600" dirty="0">
                <a:latin typeface="Times New Roman" panose="02020603050405020304" pitchFamily="18" charset="0"/>
                <a:ea typeface="Times New Roman" panose="02020603050405020304" pitchFamily="18" charset="0"/>
                <a:cs typeface="Times New Roman" panose="02020603050405020304" pitchFamily="18" charset="0"/>
              </a:rPr>
              <a:t>, un bravo speaker dovrebbe prestare attenzione a 3 elementi principali del linguaggio non verbale: il volto, la voce e la gestualità. </a:t>
            </a:r>
            <a:endParaRPr lang="it-IT" sz="3600" dirty="0">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25" name="Connettore 2 24"/>
          <p:cNvCxnSpPr/>
          <p:nvPr/>
        </p:nvCxnSpPr>
        <p:spPr>
          <a:xfrm>
            <a:off x="5673012" y="4889241"/>
            <a:ext cx="1929589" cy="1156996"/>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895903373"/>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18303" y="7570477"/>
            <a:ext cx="11332489" cy="1200329"/>
          </a:xfrm>
          <a:prstGeom prst="rect">
            <a:avLst/>
          </a:prstGeom>
        </p:spPr>
        <p:txBody>
          <a:bodyPr wrap="square">
            <a:spAutoFit/>
          </a:bodyPr>
          <a:lstStyle/>
          <a:p>
            <a:pPr algn="just"/>
            <a:r>
              <a:rPr lang="it-IT" sz="3600" dirty="0" smtClean="0">
                <a:latin typeface="Times New Roman" panose="02020603050405020304" pitchFamily="18" charset="0"/>
                <a:ea typeface="Times New Roman" panose="02020603050405020304" pitchFamily="18" charset="0"/>
              </a:rPr>
              <a:t>In </a:t>
            </a:r>
            <a:r>
              <a:rPr lang="it-IT" sz="3600" dirty="0">
                <a:latin typeface="Times New Roman" panose="02020603050405020304" pitchFamily="18" charset="0"/>
                <a:ea typeface="Times New Roman" panose="02020603050405020304" pitchFamily="18" charset="0"/>
              </a:rPr>
              <a:t>definitiva può trasformare l’intero dibattito in un'esperienza altamente educativa e formativa.</a:t>
            </a: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357599" y="2900724"/>
            <a:ext cx="3785194" cy="2862322"/>
          </a:xfrm>
          <a:prstGeom prst="rect">
            <a:avLst/>
          </a:prstGeom>
        </p:spPr>
        <p:txBody>
          <a:bodyPr wrap="square">
            <a:spAutoFit/>
          </a:bodyPr>
          <a:lstStyle/>
          <a:p>
            <a:pPr algn="just"/>
            <a:r>
              <a:rPr lang="it-IT" sz="3600" dirty="0">
                <a:latin typeface="Times New Roman" panose="02020603050405020304" pitchFamily="18" charset="0"/>
                <a:ea typeface="Times New Roman" panose="02020603050405020304" pitchFamily="18" charset="0"/>
              </a:rPr>
              <a:t>Nel </a:t>
            </a:r>
            <a:r>
              <a:rPr lang="it-IT" sz="3600" dirty="0" err="1">
                <a:latin typeface="Times New Roman" panose="02020603050405020304" pitchFamily="18" charset="0"/>
                <a:ea typeface="Times New Roman" panose="02020603050405020304" pitchFamily="18" charset="0"/>
              </a:rPr>
              <a:t>debate</a:t>
            </a:r>
            <a:r>
              <a:rPr lang="it-IT" sz="3600" dirty="0">
                <a:latin typeface="Times New Roman" panose="02020603050405020304" pitchFamily="18" charset="0"/>
                <a:ea typeface="Times New Roman" panose="02020603050405020304" pitchFamily="18" charset="0"/>
              </a:rPr>
              <a:t>, un ruolo fondamentale è svolto dal giudice di gara. </a:t>
            </a:r>
            <a:endParaRPr lang="it-IT" sz="3600" dirty="0"/>
          </a:p>
        </p:txBody>
      </p:sp>
      <p:sp>
        <p:nvSpPr>
          <p:cNvPr id="12" name="Rettangolo 11"/>
          <p:cNvSpPr/>
          <p:nvPr/>
        </p:nvSpPr>
        <p:spPr>
          <a:xfrm>
            <a:off x="6525555" y="2669891"/>
            <a:ext cx="5477835" cy="3970318"/>
          </a:xfrm>
          <a:prstGeom prst="rect">
            <a:avLst/>
          </a:prstGeom>
        </p:spPr>
        <p:txBody>
          <a:bodyPr wrap="square">
            <a:spAutoFit/>
          </a:bodyPr>
          <a:lstStyle/>
          <a:p>
            <a:pPr algn="just"/>
            <a:r>
              <a:rPr lang="it-IT" sz="3600" dirty="0">
                <a:latin typeface="Times New Roman" panose="02020603050405020304" pitchFamily="18" charset="0"/>
                <a:ea typeface="Times New Roman" panose="02020603050405020304" pitchFamily="18" charset="0"/>
              </a:rPr>
              <a:t>Il suo è un ruolo significativo e poliedrico allo stesso tempo, perché non decreta solamente il vincitore, ma svolge un delicato ruolo di tutoraggio. </a:t>
            </a:r>
            <a:endParaRPr lang="it-IT" sz="3600" dirty="0"/>
          </a:p>
        </p:txBody>
      </p:sp>
      <p:cxnSp>
        <p:nvCxnSpPr>
          <p:cNvPr id="13" name="Connettore 2 12"/>
          <p:cNvCxnSpPr/>
          <p:nvPr/>
        </p:nvCxnSpPr>
        <p:spPr>
          <a:xfrm flipV="1">
            <a:off x="4739951" y="4331885"/>
            <a:ext cx="1194318" cy="73721"/>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562843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20" name="Rettangolo 19"/>
          <p:cNvSpPr/>
          <p:nvPr/>
        </p:nvSpPr>
        <p:spPr>
          <a:xfrm>
            <a:off x="868180" y="1468903"/>
            <a:ext cx="11141437" cy="430887"/>
          </a:xfrm>
          <a:prstGeom prst="rect">
            <a:avLst/>
          </a:prstGeom>
        </p:spPr>
        <p:txBody>
          <a:bodyPr wrap="square">
            <a:spAutoFit/>
          </a:bodyPr>
          <a:lstStyle/>
          <a:p>
            <a:pPr algn="just"/>
            <a:r>
              <a:rPr lang="it-IT" dirty="0"/>
              <a:t>L’ambiente nel quale lo studente </a:t>
            </a:r>
            <a:r>
              <a:rPr lang="it-IT" dirty="0" smtClean="0"/>
              <a:t>opera, è </a:t>
            </a:r>
            <a:r>
              <a:rPr lang="it-IT" dirty="0"/>
              <a:t>il gruppo, la squadra di </a:t>
            </a:r>
            <a:r>
              <a:rPr lang="it-IT" dirty="0" err="1" smtClean="0"/>
              <a:t>debate</a:t>
            </a:r>
            <a:r>
              <a:rPr lang="it-IT" dirty="0" smtClean="0"/>
              <a:t>. </a:t>
            </a:r>
            <a:endParaRPr lang="it-IT" sz="2800" dirty="0">
              <a:latin typeface="Lato Bold"/>
            </a:endParaRPr>
          </a:p>
        </p:txBody>
      </p:sp>
      <p:sp>
        <p:nvSpPr>
          <p:cNvPr id="17" name="Rettangolo 16"/>
          <p:cNvSpPr/>
          <p:nvPr/>
        </p:nvSpPr>
        <p:spPr>
          <a:xfrm>
            <a:off x="4868488" y="2848001"/>
            <a:ext cx="7317291" cy="3816429"/>
          </a:xfrm>
          <a:prstGeom prst="rect">
            <a:avLst/>
          </a:prstGeom>
        </p:spPr>
        <p:txBody>
          <a:bodyPr wrap="square">
            <a:spAutoFit/>
          </a:bodyPr>
          <a:lstStyle/>
          <a:p>
            <a:pPr marL="342900" indent="-342900" algn="just">
              <a:buFont typeface="Wingdings" panose="05000000000000000000" pitchFamily="2" charset="2"/>
              <a:buChar char="q"/>
            </a:pPr>
            <a:r>
              <a:rPr lang="it-IT" dirty="0" smtClean="0"/>
              <a:t>capacità </a:t>
            </a:r>
            <a:r>
              <a:rPr lang="it-IT" dirty="0"/>
              <a:t>di interazione e comunicazione </a:t>
            </a:r>
            <a:r>
              <a:rPr lang="it-IT" dirty="0" smtClean="0"/>
              <a:t>efficace </a:t>
            </a:r>
          </a:p>
          <a:p>
            <a:pPr algn="just"/>
            <a:endParaRPr lang="it-IT" dirty="0" smtClean="0"/>
          </a:p>
          <a:p>
            <a:pPr marL="342900" indent="-342900" algn="just">
              <a:buFont typeface="Wingdings" panose="05000000000000000000" pitchFamily="2" charset="2"/>
              <a:buChar char="q"/>
            </a:pPr>
            <a:r>
              <a:rPr lang="it-IT" dirty="0" smtClean="0"/>
              <a:t>modalità </a:t>
            </a:r>
            <a:r>
              <a:rPr lang="it-IT" dirty="0"/>
              <a:t>di lavoro </a:t>
            </a:r>
            <a:r>
              <a:rPr lang="it-IT" dirty="0" smtClean="0"/>
              <a:t>collaborativo</a:t>
            </a:r>
          </a:p>
          <a:p>
            <a:pPr algn="just"/>
            <a:endParaRPr lang="it-IT" dirty="0" smtClean="0"/>
          </a:p>
          <a:p>
            <a:pPr marL="342900" indent="-342900" algn="just">
              <a:buFont typeface="Wingdings" panose="05000000000000000000" pitchFamily="2" charset="2"/>
              <a:buChar char="q"/>
            </a:pPr>
            <a:r>
              <a:rPr lang="it-IT" dirty="0" smtClean="0"/>
              <a:t>gestione </a:t>
            </a:r>
            <a:r>
              <a:rPr lang="it-IT" dirty="0"/>
              <a:t>del conflitto e </a:t>
            </a:r>
            <a:r>
              <a:rPr lang="it-IT" dirty="0" smtClean="0"/>
              <a:t>negoziazione</a:t>
            </a:r>
            <a:endParaRPr lang="it-IT" dirty="0"/>
          </a:p>
          <a:p>
            <a:pPr algn="just"/>
            <a:endParaRPr lang="it-IT" dirty="0" smtClean="0"/>
          </a:p>
          <a:p>
            <a:pPr marL="342900" indent="-342900" algn="just">
              <a:buFont typeface="Wingdings" panose="05000000000000000000" pitchFamily="2" charset="2"/>
              <a:buChar char="q"/>
            </a:pPr>
            <a:r>
              <a:rPr lang="it-IT" dirty="0" smtClean="0"/>
              <a:t>atteggiamento </a:t>
            </a:r>
            <a:r>
              <a:rPr lang="it-IT" dirty="0"/>
              <a:t>empatico e di </a:t>
            </a:r>
            <a:r>
              <a:rPr lang="it-IT" dirty="0" smtClean="0"/>
              <a:t>leadership</a:t>
            </a:r>
          </a:p>
          <a:p>
            <a:pPr marL="342900" indent="-342900" algn="just">
              <a:buFont typeface="Wingdings" panose="05000000000000000000" pitchFamily="2" charset="2"/>
              <a:buChar char="q"/>
            </a:pPr>
            <a:endParaRPr lang="it-IT" dirty="0"/>
          </a:p>
          <a:p>
            <a:pPr marL="342900" indent="-342900" algn="just">
              <a:buFont typeface="Wingdings" panose="05000000000000000000" pitchFamily="2" charset="2"/>
              <a:buChar char="q"/>
            </a:pPr>
            <a:r>
              <a:rPr lang="it-IT" dirty="0" smtClean="0"/>
              <a:t>partecipazione </a:t>
            </a:r>
            <a:r>
              <a:rPr lang="it-IT" dirty="0"/>
              <a:t>inclusiva e responsabile. </a:t>
            </a:r>
            <a:endParaRPr lang="it-IT" dirty="0" smtClean="0"/>
          </a:p>
          <a:p>
            <a:pPr algn="just"/>
            <a:endParaRPr lang="it-IT" dirty="0"/>
          </a:p>
          <a:p>
            <a:pPr algn="just"/>
            <a:endParaRPr lang="it-IT" dirty="0" smtClean="0"/>
          </a:p>
        </p:txBody>
      </p:sp>
      <p:sp>
        <p:nvSpPr>
          <p:cNvPr id="2" name="Rettangolo 1"/>
          <p:cNvSpPr/>
          <p:nvPr/>
        </p:nvSpPr>
        <p:spPr>
          <a:xfrm>
            <a:off x="308738" y="4188050"/>
            <a:ext cx="3340979" cy="430887"/>
          </a:xfrm>
          <a:prstGeom prst="rect">
            <a:avLst/>
          </a:prstGeom>
        </p:spPr>
        <p:txBody>
          <a:bodyPr wrap="none">
            <a:spAutoFit/>
          </a:bodyPr>
          <a:lstStyle/>
          <a:p>
            <a:r>
              <a:rPr lang="it-IT" dirty="0"/>
              <a:t>Gli permette </a:t>
            </a:r>
            <a:r>
              <a:rPr lang="it-IT" dirty="0" smtClean="0"/>
              <a:t>di </a:t>
            </a:r>
            <a:r>
              <a:rPr lang="it-IT" dirty="0"/>
              <a:t>affinare </a:t>
            </a:r>
          </a:p>
        </p:txBody>
      </p:sp>
      <p:sp>
        <p:nvSpPr>
          <p:cNvPr id="3" name="Rettangolo 2"/>
          <p:cNvSpPr/>
          <p:nvPr/>
        </p:nvSpPr>
        <p:spPr>
          <a:xfrm>
            <a:off x="240633" y="6892532"/>
            <a:ext cx="12396529" cy="1107996"/>
          </a:xfrm>
          <a:prstGeom prst="rect">
            <a:avLst/>
          </a:prstGeom>
        </p:spPr>
        <p:txBody>
          <a:bodyPr wrap="square">
            <a:spAutoFit/>
          </a:bodyPr>
          <a:lstStyle/>
          <a:p>
            <a:pPr algn="just"/>
            <a:r>
              <a:rPr lang="it-IT" dirty="0"/>
              <a:t>La comunicazione infine rappresenta probabilmente l’elemento più ovvio in una disputa argomentativa: dibattendo, si rafforza la padronanza nel parlare in pubblico e la gestione della comunicazione verbale e non verbale, oltre all’ascolto attivo e alla gestione del tempo. </a:t>
            </a:r>
            <a:endParaRPr lang="it-IT" sz="2800" dirty="0">
              <a:latin typeface="Lato Bold"/>
            </a:endParaRPr>
          </a:p>
        </p:txBody>
      </p:sp>
      <p:sp>
        <p:nvSpPr>
          <p:cNvPr id="4" name="Parentesi graffa aperta 3"/>
          <p:cNvSpPr/>
          <p:nvPr/>
        </p:nvSpPr>
        <p:spPr>
          <a:xfrm>
            <a:off x="3688352" y="2388637"/>
            <a:ext cx="1406162" cy="4273522"/>
          </a:xfrm>
          <a:prstGeom prst="leftBrace">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w="76200">
                <a:solidFill>
                  <a:schemeClr val="tx1"/>
                </a:solidFill>
              </a:ln>
              <a:solidFill>
                <a:srgbClr val="000000"/>
              </a:solidFill>
              <a:effectLst/>
              <a:uFillTx/>
            </a:endParaRPr>
          </a:p>
        </p:txBody>
      </p:sp>
      <p:sp>
        <p:nvSpPr>
          <p:cNvPr id="21"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27" name="Gruppo 26"/>
          <p:cNvGrpSpPr/>
          <p:nvPr/>
        </p:nvGrpSpPr>
        <p:grpSpPr>
          <a:xfrm>
            <a:off x="-23156" y="-14891"/>
            <a:ext cx="13017508" cy="1154349"/>
            <a:chOff x="10447" y="8599251"/>
            <a:chExt cx="13017508" cy="1154349"/>
          </a:xfrm>
        </p:grpSpPr>
        <p:sp>
          <p:nvSpPr>
            <p:cNvPr id="28"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9" name="Gruppo 28"/>
            <p:cNvGrpSpPr/>
            <p:nvPr/>
          </p:nvGrpSpPr>
          <p:grpSpPr>
            <a:xfrm>
              <a:off x="391201" y="8688702"/>
              <a:ext cx="12140940" cy="975445"/>
              <a:chOff x="391201" y="8688702"/>
              <a:chExt cx="12140940" cy="975445"/>
            </a:xfrm>
          </p:grpSpPr>
          <p:pic>
            <p:nvPicPr>
              <p:cNvPr id="30"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31"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32"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33" name="Immagine 3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2988721772"/>
      </p:ext>
    </p:extLst>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44764" y="6446136"/>
            <a:ext cx="11681668" cy="2677656"/>
          </a:xfrm>
          <a:prstGeom prst="rect">
            <a:avLst/>
          </a:prstGeom>
        </p:spPr>
        <p:txBody>
          <a:bodyPr wrap="square">
            <a:spAutoFit/>
          </a:bodyPr>
          <a:lstStyle/>
          <a:p>
            <a:pPr algn="just"/>
            <a:r>
              <a:rPr lang="it-IT" sz="2400" dirty="0" smtClean="0">
                <a:latin typeface="Times New Roman" panose="02020603050405020304" pitchFamily="18" charset="0"/>
                <a:ea typeface="Times New Roman" panose="02020603050405020304" pitchFamily="18" charset="0"/>
              </a:rPr>
              <a:t>Questo </a:t>
            </a:r>
            <a:r>
              <a:rPr lang="it-IT" sz="2400" dirty="0">
                <a:latin typeface="Times New Roman" panose="02020603050405020304" pitchFamily="18" charset="0"/>
                <a:ea typeface="Times New Roman" panose="02020603050405020304" pitchFamily="18" charset="0"/>
              </a:rPr>
              <a:t>vuol dire che ogni discorso, per ciascuno speaker, viene valutato secondo questi tre parametri. </a:t>
            </a:r>
            <a:endParaRPr lang="it-IT" sz="2400" dirty="0" smtClean="0">
              <a:latin typeface="Times New Roman" panose="02020603050405020304" pitchFamily="18" charset="0"/>
              <a:ea typeface="Times New Roman" panose="02020603050405020304" pitchFamily="18" charset="0"/>
            </a:endParaRPr>
          </a:p>
          <a:p>
            <a:pPr algn="just"/>
            <a:r>
              <a:rPr lang="it-IT" sz="2400" dirty="0" smtClean="0">
                <a:latin typeface="Times New Roman" panose="02020603050405020304" pitchFamily="18" charset="0"/>
                <a:ea typeface="Times New Roman" panose="02020603050405020304" pitchFamily="18" charset="0"/>
              </a:rPr>
              <a:t>Il </a:t>
            </a:r>
            <a:r>
              <a:rPr lang="it-IT" sz="2400" dirty="0">
                <a:latin typeface="Times New Roman" panose="02020603050405020304" pitchFamily="18" charset="0"/>
                <a:ea typeface="Times New Roman" panose="02020603050405020304" pitchFamily="18" charset="0"/>
              </a:rPr>
              <a:t>giudice, in primo luogo, è un moderatore del dibattito perché gestisce gli interventi, li cronometra e segnala ai </a:t>
            </a:r>
            <a:r>
              <a:rPr lang="it-IT" sz="2400" dirty="0" err="1">
                <a:latin typeface="Times New Roman" panose="02020603050405020304" pitchFamily="18" charset="0"/>
                <a:ea typeface="Times New Roman" panose="02020603050405020304" pitchFamily="18" charset="0"/>
              </a:rPr>
              <a:t>debaters</a:t>
            </a:r>
            <a:r>
              <a:rPr lang="it-IT" sz="2400" dirty="0">
                <a:latin typeface="Times New Roman" panose="02020603050405020304" pitchFamily="18" charset="0"/>
                <a:ea typeface="Times New Roman" panose="02020603050405020304" pitchFamily="18" charset="0"/>
              </a:rPr>
              <a:t> quanto tempo è rimasto a loro disposizione. </a:t>
            </a:r>
            <a:endParaRPr lang="it-IT" sz="2400" dirty="0" smtClean="0">
              <a:latin typeface="Times New Roman" panose="02020603050405020304" pitchFamily="18" charset="0"/>
              <a:ea typeface="Times New Roman" panose="02020603050405020304" pitchFamily="18" charset="0"/>
            </a:endParaRPr>
          </a:p>
          <a:p>
            <a:pPr algn="just"/>
            <a:r>
              <a:rPr lang="it-IT" sz="2400" dirty="0" smtClean="0">
                <a:latin typeface="Times New Roman" panose="02020603050405020304" pitchFamily="18" charset="0"/>
                <a:ea typeface="Times New Roman" panose="02020603050405020304" pitchFamily="18" charset="0"/>
              </a:rPr>
              <a:t>Mentre </a:t>
            </a:r>
            <a:r>
              <a:rPr lang="it-IT" sz="2400" dirty="0">
                <a:latin typeface="Times New Roman" panose="02020603050405020304" pitchFamily="18" charset="0"/>
                <a:ea typeface="Times New Roman" panose="02020603050405020304" pitchFamily="18" charset="0"/>
              </a:rPr>
              <a:t>svolge questa azione, il giudice deve inoltre essere in grado di annotare quanto le squadre espongono, trascrivendone sinteticamente gli interventi e mettendo in relazione le parti dei diversi discorsi che sono tra loro collegate.</a:t>
            </a:r>
            <a:endParaRPr lang="it-IT" sz="2000" dirty="0">
              <a:latin typeface="Times New Roman" panose="02020603050405020304" pitchFamily="18" charset="0"/>
              <a:ea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778912" y="2731192"/>
            <a:ext cx="3849072" cy="2246769"/>
          </a:xfrm>
          <a:prstGeom prst="rect">
            <a:avLst/>
          </a:prstGeom>
        </p:spPr>
        <p:txBody>
          <a:bodyPr wrap="square">
            <a:spAutoFit/>
          </a:bodyPr>
          <a:lstStyle/>
          <a:p>
            <a:pPr algn="just"/>
            <a:r>
              <a:rPr lang="it-IT" sz="2800" dirty="0">
                <a:latin typeface="Times New Roman" panose="02020603050405020304" pitchFamily="18" charset="0"/>
                <a:ea typeface="Times New Roman" panose="02020603050405020304" pitchFamily="18" charset="0"/>
              </a:rPr>
              <a:t>La valutazione di un dibattito nel World School </a:t>
            </a:r>
            <a:r>
              <a:rPr lang="it-IT" sz="2800" dirty="0" err="1">
                <a:latin typeface="Times New Roman" panose="02020603050405020304" pitchFamily="18" charset="0"/>
                <a:ea typeface="Times New Roman" panose="02020603050405020304" pitchFamily="18" charset="0"/>
              </a:rPr>
              <a:t>Debate</a:t>
            </a:r>
            <a:r>
              <a:rPr lang="it-IT" sz="2800" dirty="0">
                <a:latin typeface="Times New Roman" panose="02020603050405020304" pitchFamily="18" charset="0"/>
                <a:ea typeface="Times New Roman" panose="02020603050405020304" pitchFamily="18" charset="0"/>
              </a:rPr>
              <a:t>, prende in considerazione tre parametri ben precisi: </a:t>
            </a:r>
            <a:endParaRPr lang="it-IT" sz="2800" dirty="0"/>
          </a:p>
        </p:txBody>
      </p:sp>
      <p:sp>
        <p:nvSpPr>
          <p:cNvPr id="12" name="Rettangolo 11"/>
          <p:cNvSpPr/>
          <p:nvPr/>
        </p:nvSpPr>
        <p:spPr>
          <a:xfrm>
            <a:off x="5958180" y="3880578"/>
            <a:ext cx="1885453" cy="461665"/>
          </a:xfrm>
          <a:prstGeom prst="rect">
            <a:avLst/>
          </a:prstGeom>
        </p:spPr>
        <p:txBody>
          <a:bodyPr wrap="none">
            <a:spAutoFit/>
          </a:bodyPr>
          <a:lstStyle/>
          <a:p>
            <a:pPr algn="just"/>
            <a:r>
              <a:rPr lang="it-IT" sz="2400" dirty="0">
                <a:latin typeface="Times New Roman" panose="02020603050405020304" pitchFamily="18" charset="0"/>
                <a:ea typeface="Times New Roman" panose="02020603050405020304" pitchFamily="18" charset="0"/>
              </a:rPr>
              <a:t>il contenuto, </a:t>
            </a:r>
            <a:endParaRPr lang="it-IT" sz="2400" dirty="0"/>
          </a:p>
        </p:txBody>
      </p:sp>
      <p:sp>
        <p:nvSpPr>
          <p:cNvPr id="13" name="Rettangolo 12"/>
          <p:cNvSpPr/>
          <p:nvPr/>
        </p:nvSpPr>
        <p:spPr>
          <a:xfrm>
            <a:off x="5958180" y="2097808"/>
            <a:ext cx="6502400" cy="1569660"/>
          </a:xfrm>
          <a:prstGeom prst="rect">
            <a:avLst/>
          </a:prstGeom>
        </p:spPr>
        <p:txBody>
          <a:bodyPr>
            <a:spAutoFit/>
          </a:bodyPr>
          <a:lstStyle/>
          <a:p>
            <a:pPr algn="just"/>
            <a:r>
              <a:rPr lang="it-IT" sz="2400" dirty="0">
                <a:latin typeface="Times New Roman" panose="02020603050405020304" pitchFamily="18" charset="0"/>
                <a:ea typeface="Times New Roman" panose="02020603050405020304" pitchFamily="18" charset="0"/>
              </a:rPr>
              <a:t>lo stile (quindi il linguaggio del corpo, il contatto visivo, la capacità di mantenere l’attenzione, la modulazione della voce e l’uso di pause strategiche) </a:t>
            </a:r>
            <a:endParaRPr lang="it-IT" sz="2400" dirty="0"/>
          </a:p>
        </p:txBody>
      </p:sp>
      <p:sp>
        <p:nvSpPr>
          <p:cNvPr id="14" name="Rettangolo 13"/>
          <p:cNvSpPr/>
          <p:nvPr/>
        </p:nvSpPr>
        <p:spPr>
          <a:xfrm>
            <a:off x="5958180" y="4891468"/>
            <a:ext cx="1798890" cy="461665"/>
          </a:xfrm>
          <a:prstGeom prst="rect">
            <a:avLst/>
          </a:prstGeom>
        </p:spPr>
        <p:txBody>
          <a:bodyPr wrap="none">
            <a:spAutoFit/>
          </a:bodyPr>
          <a:lstStyle/>
          <a:p>
            <a:pPr algn="just"/>
            <a:r>
              <a:rPr lang="it-IT" sz="2400" dirty="0">
                <a:latin typeface="Times New Roman" panose="02020603050405020304" pitchFamily="18" charset="0"/>
                <a:ea typeface="Times New Roman" panose="02020603050405020304" pitchFamily="18" charset="0"/>
              </a:rPr>
              <a:t>la strategia. </a:t>
            </a:r>
            <a:endParaRPr lang="it-IT" sz="2400" dirty="0"/>
          </a:p>
        </p:txBody>
      </p:sp>
      <p:sp>
        <p:nvSpPr>
          <p:cNvPr id="15" name="Parentesi graffa aperta 14"/>
          <p:cNvSpPr/>
          <p:nvPr/>
        </p:nvSpPr>
        <p:spPr>
          <a:xfrm>
            <a:off x="4851207" y="1748216"/>
            <a:ext cx="883749" cy="3838503"/>
          </a:xfrm>
          <a:prstGeom prst="leftBrace">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000000"/>
              </a:solidFill>
              <a:effectLst/>
              <a:uFillTx/>
            </a:endParaRPr>
          </a:p>
        </p:txBody>
      </p:sp>
    </p:spTree>
    <p:extLst>
      <p:ext uri="{BB962C8B-B14F-4D97-AF65-F5344CB8AC3E}">
        <p14:creationId xmlns:p14="http://schemas.microsoft.com/office/powerpoint/2010/main" val="3092022797"/>
      </p:ext>
    </p:extLst>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534203" y="2123573"/>
            <a:ext cx="11742188" cy="6740307"/>
          </a:xfrm>
          <a:prstGeom prst="rect">
            <a:avLst/>
          </a:prstGeom>
        </p:spPr>
        <p:txBody>
          <a:bodyPr wrap="square">
            <a:spAutoFit/>
          </a:bodyPr>
          <a:lstStyle/>
          <a:p>
            <a:pPr algn="just"/>
            <a:r>
              <a:rPr lang="it-IT" sz="4800" dirty="0">
                <a:latin typeface="Times New Roman" panose="02020603050405020304" pitchFamily="18" charset="0"/>
                <a:ea typeface="Times New Roman" panose="02020603050405020304" pitchFamily="18" charset="0"/>
              </a:rPr>
              <a:t>La valutazione che effettua non è, in termini tecnici, sommativa, ossia non ha l’obiettivo di rilevare il livello di competenze e conoscenze alla fine di uno specifico percorso, ma formativa, ossia ha l’obiettivo di valutare ciò che avviene in itinere per capire cosa sia stato appreso, e cosa migliorare, ma anche per adeguare l’attività didattica.</a:t>
            </a:r>
          </a:p>
        </p:txBody>
      </p:sp>
    </p:spTree>
    <p:extLst>
      <p:ext uri="{BB962C8B-B14F-4D97-AF65-F5344CB8AC3E}">
        <p14:creationId xmlns:p14="http://schemas.microsoft.com/office/powerpoint/2010/main" val="3949616877"/>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88063" y="1890748"/>
            <a:ext cx="10868507" cy="6001643"/>
          </a:xfrm>
          <a:prstGeom prst="rect">
            <a:avLst/>
          </a:prstGeom>
        </p:spPr>
        <p:txBody>
          <a:bodyPr wrap="square">
            <a:spAutoFit/>
          </a:bodyPr>
          <a:lstStyle/>
          <a:p>
            <a:pPr algn="just"/>
            <a:r>
              <a:rPr lang="it-IT" sz="4800" dirty="0" smtClean="0">
                <a:latin typeface="Times New Roman" panose="02020603050405020304" pitchFamily="18" charset="0"/>
                <a:ea typeface="Times New Roman" panose="02020603050405020304" pitchFamily="18" charset="0"/>
              </a:rPr>
              <a:t>Nel </a:t>
            </a:r>
            <a:r>
              <a:rPr lang="it-IT" sz="4800" dirty="0" err="1">
                <a:latin typeface="Times New Roman" panose="02020603050405020304" pitchFamily="18" charset="0"/>
                <a:ea typeface="Times New Roman" panose="02020603050405020304" pitchFamily="18" charset="0"/>
              </a:rPr>
              <a:t>Debate</a:t>
            </a:r>
            <a:r>
              <a:rPr lang="it-IT" sz="4800" dirty="0">
                <a:latin typeface="Times New Roman" panose="02020603050405020304" pitchFamily="18" charset="0"/>
                <a:ea typeface="Times New Roman" panose="02020603050405020304" pitchFamily="18" charset="0"/>
              </a:rPr>
              <a:t> , il coach dovrà occuparsi  del reclutamento dei partecipanti, mostrando capacità di leadership e motivare all’efficacia formativa del </a:t>
            </a:r>
            <a:r>
              <a:rPr lang="it-IT" sz="4800" dirty="0" err="1">
                <a:latin typeface="Times New Roman" panose="02020603050405020304" pitchFamily="18" charset="0"/>
                <a:ea typeface="Times New Roman" panose="02020603050405020304" pitchFamily="18" charset="0"/>
              </a:rPr>
              <a:t>debate</a:t>
            </a:r>
            <a:r>
              <a:rPr lang="it-IT" sz="4800" dirty="0">
                <a:latin typeface="Times New Roman" panose="02020603050405020304" pitchFamily="18" charset="0"/>
                <a:ea typeface="Times New Roman" panose="02020603050405020304" pitchFamily="18" charset="0"/>
              </a:rPr>
              <a:t>.   </a:t>
            </a:r>
            <a:endParaRPr lang="it-IT" sz="4800" dirty="0" smtClean="0">
              <a:latin typeface="Times New Roman" panose="02020603050405020304" pitchFamily="18" charset="0"/>
              <a:ea typeface="Times New Roman" panose="02020603050405020304" pitchFamily="18" charset="0"/>
            </a:endParaRPr>
          </a:p>
          <a:p>
            <a:pPr algn="just"/>
            <a:r>
              <a:rPr lang="it-IT" sz="4800" dirty="0" smtClean="0">
                <a:latin typeface="Times New Roman" panose="02020603050405020304" pitchFamily="18" charset="0"/>
                <a:ea typeface="Times New Roman" panose="02020603050405020304" pitchFamily="18" charset="0"/>
              </a:rPr>
              <a:t>Infine </a:t>
            </a:r>
            <a:r>
              <a:rPr lang="it-IT" sz="4800" dirty="0">
                <a:latin typeface="Times New Roman" panose="02020603050405020304" pitchFamily="18" charset="0"/>
                <a:ea typeface="Times New Roman" panose="02020603050405020304" pitchFamily="18" charset="0"/>
              </a:rPr>
              <a:t>dovrà anche seguire aspetti organizzativi relativi alla partecipazione ai tornei.  </a:t>
            </a: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964871696"/>
      </p:ext>
    </p:extLst>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27788" y="1716703"/>
            <a:ext cx="10935478" cy="7478970"/>
          </a:xfrm>
          <a:prstGeom prst="rect">
            <a:avLst/>
          </a:prstGeom>
        </p:spPr>
        <p:txBody>
          <a:bodyPr wrap="square">
            <a:spAutoFit/>
          </a:bodyPr>
          <a:lstStyle/>
          <a:p>
            <a:pPr algn="just"/>
            <a:r>
              <a:rPr lang="it-IT" sz="3200" dirty="0">
                <a:latin typeface="Times New Roman" panose="02020603050405020304" pitchFamily="18" charset="0"/>
                <a:ea typeface="Times New Roman" panose="02020603050405020304" pitchFamily="18" charset="0"/>
              </a:rPr>
              <a:t>Il testo della  </a:t>
            </a:r>
            <a:r>
              <a:rPr lang="it-IT" sz="3200" u="sng" dirty="0">
                <a:latin typeface="Times New Roman" panose="02020603050405020304" pitchFamily="18" charset="0"/>
                <a:ea typeface="Times New Roman" panose="02020603050405020304" pitchFamily="18" charset="0"/>
                <a:hlinkClick r:id="rId2"/>
              </a:rPr>
              <a:t>Raccomandazione del Consiglio del 22 maggio 2018</a:t>
            </a:r>
            <a:r>
              <a:rPr lang="it-IT" sz="3200" dirty="0">
                <a:latin typeface="Times New Roman" panose="02020603050405020304" pitchFamily="18" charset="0"/>
                <a:ea typeface="Times New Roman" panose="02020603050405020304" pitchFamily="18" charset="0"/>
              </a:rPr>
              <a:t>, relativo alle competenze chiave per l’apprendimento permanente, rivede e aggiorna sia la raccomandazione relativa a competenze chiave per l’apprendimento permanente, sia il pertinente quadro di riferimento europeo. Ribadisce che “Le competenze chiave sono considerate tutte di pari importanza; ognuna di esse contribuisce a una vita fruttuosa nella società"</a:t>
            </a:r>
          </a:p>
          <a:p>
            <a:pPr algn="just"/>
            <a:r>
              <a:rPr lang="it-IT" sz="3200" dirty="0">
                <a:latin typeface="Times New Roman" panose="02020603050405020304" pitchFamily="18" charset="0"/>
                <a:ea typeface="Times New Roman" panose="02020603050405020304" pitchFamily="18" charset="0"/>
              </a:rPr>
              <a:t>Elementi quali il pensiero critico, la risoluzione di problemi, il lavoro di squadra, le abilità comunicative e negoziali, le abilità analitiche, la creatività e le abilità interculturali sottendono a tutte le competenze chiave</a:t>
            </a:r>
          </a:p>
          <a:p>
            <a:pPr algn="just"/>
            <a:r>
              <a:rPr lang="it-IT" sz="3200" dirty="0">
                <a:latin typeface="Times New Roman" panose="02020603050405020304" pitchFamily="18" charset="0"/>
                <a:ea typeface="Times New Roman" panose="02020603050405020304" pitchFamily="18" charset="0"/>
              </a:rPr>
              <a:t>Questo approccio privilegia l’idea, più facilmente attuabile, del </a:t>
            </a:r>
            <a:r>
              <a:rPr lang="it-IT" sz="3200" dirty="0" err="1">
                <a:latin typeface="Times New Roman" panose="02020603050405020304" pitchFamily="18" charset="0"/>
                <a:ea typeface="Times New Roman" panose="02020603050405020304" pitchFamily="18" charset="0"/>
              </a:rPr>
              <a:t>debate</a:t>
            </a:r>
            <a:r>
              <a:rPr lang="it-IT" sz="3200" dirty="0">
                <a:latin typeface="Times New Roman" panose="02020603050405020304" pitchFamily="18" charset="0"/>
                <a:ea typeface="Times New Roman" panose="02020603050405020304" pitchFamily="18" charset="0"/>
              </a:rPr>
              <a:t> come attività trasversale, collocabile soprattutto nei percorsi di Cittadinanza</a:t>
            </a: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3">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4">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5">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293743271"/>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55464" y="2409370"/>
            <a:ext cx="10899665" cy="5262979"/>
          </a:xfrm>
          <a:prstGeom prst="rect">
            <a:avLst/>
          </a:prstGeom>
        </p:spPr>
        <p:txBody>
          <a:bodyPr wrap="square">
            <a:spAutoFit/>
          </a:bodyPr>
          <a:lstStyle/>
          <a:p>
            <a:pPr algn="just"/>
            <a:r>
              <a:rPr lang="it-IT" sz="4800" dirty="0">
                <a:latin typeface="Times New Roman" panose="02020603050405020304" pitchFamily="18" charset="0"/>
                <a:ea typeface="Times New Roman" panose="02020603050405020304" pitchFamily="18" charset="0"/>
              </a:rPr>
              <a:t>A scuola</a:t>
            </a:r>
          </a:p>
          <a:p>
            <a:pPr algn="just"/>
            <a:r>
              <a:rPr lang="it-IT" sz="4800" dirty="0">
                <a:latin typeface="Times New Roman" panose="02020603050405020304" pitchFamily="18" charset="0"/>
                <a:ea typeface="Times New Roman" panose="02020603050405020304" pitchFamily="18" charset="0"/>
              </a:rPr>
              <a:t>Per una efficace realizzazione del laboratorio del </a:t>
            </a:r>
            <a:r>
              <a:rPr lang="it-IT" sz="4800" dirty="0" err="1">
                <a:latin typeface="Times New Roman" panose="02020603050405020304" pitchFamily="18" charset="0"/>
                <a:ea typeface="Times New Roman" panose="02020603050405020304" pitchFamily="18" charset="0"/>
              </a:rPr>
              <a:t>debate</a:t>
            </a:r>
            <a:r>
              <a:rPr lang="it-IT" sz="4800" dirty="0">
                <a:latin typeface="Times New Roman" panose="02020603050405020304" pitchFamily="18" charset="0"/>
                <a:ea typeface="Times New Roman" panose="02020603050405020304" pitchFamily="18" charset="0"/>
              </a:rPr>
              <a:t>, è necessario che vi sia un programma chiaro, ben articolato e motivante e un’attenta progettazione di spazi e tempi dedicati all’interno del calendario scolastico</a:t>
            </a:r>
            <a:r>
              <a:rPr lang="it-IT" sz="4800" dirty="0" smtClean="0">
                <a:latin typeface="Times New Roman" panose="02020603050405020304" pitchFamily="18" charset="0"/>
                <a:ea typeface="Times New Roman" panose="02020603050405020304" pitchFamily="18" charset="0"/>
              </a:rPr>
              <a:t>.</a:t>
            </a:r>
            <a:endParaRPr lang="it-IT" sz="4800" dirty="0">
              <a:latin typeface="Times New Roman" panose="02020603050405020304" pitchFamily="18" charset="0"/>
              <a:ea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2113735940"/>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97044" y="1190679"/>
            <a:ext cx="11155265" cy="7478970"/>
          </a:xfrm>
          <a:prstGeom prst="rect">
            <a:avLst/>
          </a:prstGeom>
        </p:spPr>
        <p:txBody>
          <a:bodyPr wrap="square">
            <a:spAutoFit/>
          </a:bodyPr>
          <a:lstStyle/>
          <a:p>
            <a:pPr algn="just"/>
            <a:r>
              <a:rPr lang="it-IT" sz="4800" dirty="0">
                <a:latin typeface="Times New Roman" panose="02020603050405020304" pitchFamily="18" charset="0"/>
                <a:ea typeface="Times New Roman" panose="02020603050405020304" pitchFamily="18" charset="0"/>
              </a:rPr>
              <a:t>Divisione della classe in gruppi di lavoro: i gruppi (pro e contro</a:t>
            </a:r>
            <a:r>
              <a:rPr lang="it-IT" sz="4800" dirty="0" smtClean="0">
                <a:latin typeface="Times New Roman" panose="02020603050405020304" pitchFamily="18" charset="0"/>
                <a:ea typeface="Times New Roman" panose="02020603050405020304" pitchFamily="18" charset="0"/>
              </a:rPr>
              <a:t>)</a:t>
            </a:r>
          </a:p>
          <a:p>
            <a:pPr algn="just"/>
            <a:endParaRPr lang="it-IT" sz="4800" dirty="0">
              <a:latin typeface="Times New Roman" panose="02020603050405020304" pitchFamily="18" charset="0"/>
              <a:ea typeface="Times New Roman" panose="02020603050405020304" pitchFamily="18" charset="0"/>
            </a:endParaRPr>
          </a:p>
          <a:p>
            <a:pPr algn="just"/>
            <a:r>
              <a:rPr lang="it-IT" sz="4800" dirty="0">
                <a:latin typeface="Times New Roman" panose="02020603050405020304" pitchFamily="18" charset="0"/>
                <a:ea typeface="Times New Roman" panose="02020603050405020304" pitchFamily="18" charset="0"/>
              </a:rPr>
              <a:t>L</a:t>
            </a:r>
            <a:r>
              <a:rPr lang="it-IT" sz="4800" dirty="0" smtClean="0">
                <a:latin typeface="Times New Roman" panose="02020603050405020304" pitchFamily="18" charset="0"/>
                <a:ea typeface="Times New Roman" panose="02020603050405020304" pitchFamily="18" charset="0"/>
              </a:rPr>
              <a:t>aboratorio </a:t>
            </a:r>
            <a:r>
              <a:rPr lang="it-IT" sz="4800" dirty="0">
                <a:latin typeface="Times New Roman" panose="02020603050405020304" pitchFamily="18" charset="0"/>
                <a:ea typeface="Times New Roman" panose="02020603050405020304" pitchFamily="18" charset="0"/>
              </a:rPr>
              <a:t>di ricerca a casa e in classe: raccolta di dati e fonti a supporto delle argomentazioni </a:t>
            </a:r>
            <a:r>
              <a:rPr lang="it-IT" sz="4800" dirty="0" smtClean="0">
                <a:latin typeface="Times New Roman" panose="02020603050405020304" pitchFamily="18" charset="0"/>
                <a:ea typeface="Times New Roman" panose="02020603050405020304" pitchFamily="18" charset="0"/>
              </a:rPr>
              <a:t>assegnate</a:t>
            </a:r>
          </a:p>
          <a:p>
            <a:pPr algn="just"/>
            <a:r>
              <a:rPr lang="it-IT" sz="4800" dirty="0" smtClean="0">
                <a:latin typeface="Times New Roman" panose="02020603050405020304" pitchFamily="18" charset="0"/>
                <a:ea typeface="Times New Roman" panose="02020603050405020304" pitchFamily="18" charset="0"/>
              </a:rPr>
              <a:t> </a:t>
            </a:r>
            <a:endParaRPr lang="it-IT" sz="4800" dirty="0">
              <a:latin typeface="Times New Roman" panose="02020603050405020304" pitchFamily="18" charset="0"/>
              <a:ea typeface="Times New Roman" panose="02020603050405020304" pitchFamily="18" charset="0"/>
            </a:endParaRPr>
          </a:p>
          <a:p>
            <a:pPr algn="just"/>
            <a:r>
              <a:rPr lang="it-IT" sz="4800" dirty="0">
                <a:latin typeface="Times New Roman" panose="02020603050405020304" pitchFamily="18" charset="0"/>
                <a:ea typeface="Times New Roman" panose="02020603050405020304" pitchFamily="18" charset="0"/>
              </a:rPr>
              <a:t>preparazione di argomentazioni e contro argomentazioni: lavoro da svolgere a gruppi in </a:t>
            </a:r>
            <a:r>
              <a:rPr lang="it-IT" sz="4800" dirty="0" smtClean="0">
                <a:latin typeface="Times New Roman" panose="02020603050405020304" pitchFamily="18" charset="0"/>
                <a:ea typeface="Times New Roman" panose="02020603050405020304" pitchFamily="18" charset="0"/>
              </a:rPr>
              <a:t>aula</a:t>
            </a: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898931808"/>
      </p:ext>
    </p:extLst>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07965" y="3000818"/>
            <a:ext cx="11155265" cy="3785652"/>
          </a:xfrm>
          <a:prstGeom prst="rect">
            <a:avLst/>
          </a:prstGeom>
        </p:spPr>
        <p:txBody>
          <a:bodyPr wrap="square">
            <a:spAutoFit/>
          </a:bodyPr>
          <a:lstStyle/>
          <a:p>
            <a:pPr algn="just"/>
            <a:r>
              <a:rPr lang="it-IT" sz="4800" dirty="0" smtClean="0">
                <a:latin typeface="Times New Roman" panose="02020603050405020304" pitchFamily="18" charset="0"/>
                <a:ea typeface="Times New Roman" panose="02020603050405020304" pitchFamily="18" charset="0"/>
              </a:rPr>
              <a:t>dibattito</a:t>
            </a:r>
            <a:r>
              <a:rPr lang="it-IT" sz="4800" dirty="0">
                <a:latin typeface="Times New Roman" panose="02020603050405020304" pitchFamily="18" charset="0"/>
                <a:ea typeface="Times New Roman" panose="02020603050405020304" pitchFamily="18" charset="0"/>
              </a:rPr>
              <a:t>: esposizione delle tesi pro e contro , almeno 3 pro e 3 contro e delle prove a sostegno della validità delle argomentazioni (esempi, fatti concreti, dati statistici) </a:t>
            </a: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498090766"/>
      </p:ext>
    </p:extLst>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598" y="1666370"/>
            <a:ext cx="11846906" cy="6986528"/>
          </a:xfrm>
          <a:prstGeom prst="rect">
            <a:avLst/>
          </a:prstGeom>
        </p:spPr>
        <p:txBody>
          <a:bodyPr wrap="square">
            <a:spAutoFit/>
          </a:bodyPr>
          <a:lstStyle/>
          <a:p>
            <a:pPr algn="just"/>
            <a:r>
              <a:rPr lang="it-IT" sz="3200" dirty="0">
                <a:latin typeface="Times New Roman" panose="02020603050405020304" pitchFamily="18" charset="0"/>
                <a:ea typeface="Times New Roman" panose="02020603050405020304" pitchFamily="18" charset="0"/>
              </a:rPr>
              <a:t>Qui di seguito si presentano le fasi di uno dei tanti modelli di </a:t>
            </a:r>
            <a:r>
              <a:rPr lang="it-IT" sz="3200" dirty="0" err="1">
                <a:latin typeface="Times New Roman" panose="02020603050405020304" pitchFamily="18" charset="0"/>
                <a:ea typeface="Times New Roman" panose="02020603050405020304" pitchFamily="18" charset="0"/>
              </a:rPr>
              <a:t>debate</a:t>
            </a:r>
            <a:r>
              <a:rPr lang="it-IT" sz="3200" dirty="0">
                <a:latin typeface="Times New Roman" panose="02020603050405020304" pitchFamily="18" charset="0"/>
                <a:ea typeface="Times New Roman" panose="02020603050405020304" pitchFamily="18" charset="0"/>
              </a:rPr>
              <a:t>: </a:t>
            </a:r>
            <a:endParaRPr lang="it-IT" sz="3200" dirty="0" smtClean="0">
              <a:latin typeface="Times New Roman" panose="02020603050405020304" pitchFamily="18" charset="0"/>
              <a:ea typeface="Times New Roman" panose="02020603050405020304" pitchFamily="18" charset="0"/>
            </a:endParaRPr>
          </a:p>
          <a:p>
            <a:pPr algn="just"/>
            <a:endParaRPr lang="it-IT" sz="3200" dirty="0" smtClean="0">
              <a:latin typeface="Times New Roman" panose="02020603050405020304" pitchFamily="18" charset="0"/>
              <a:ea typeface="Times New Roman" panose="02020603050405020304" pitchFamily="18" charset="0"/>
            </a:endParaRPr>
          </a:p>
          <a:p>
            <a:pPr algn="just"/>
            <a:endParaRPr lang="it-IT" sz="3200" dirty="0" smtClean="0">
              <a:latin typeface="Times New Roman" panose="02020603050405020304" pitchFamily="18" charset="0"/>
              <a:ea typeface="Times New Roman" panose="02020603050405020304" pitchFamily="18" charset="0"/>
            </a:endParaRPr>
          </a:p>
          <a:p>
            <a:pPr algn="just"/>
            <a:r>
              <a:rPr lang="it-IT" sz="3200" dirty="0">
                <a:latin typeface="Times New Roman" panose="02020603050405020304" pitchFamily="18" charset="0"/>
                <a:ea typeface="Times New Roman" panose="02020603050405020304" pitchFamily="18" charset="0"/>
              </a:rPr>
              <a:t>I</a:t>
            </a:r>
            <a:r>
              <a:rPr lang="it-IT" sz="3200" dirty="0" smtClean="0">
                <a:latin typeface="Times New Roman" panose="02020603050405020304" pitchFamily="18" charset="0"/>
                <a:ea typeface="Times New Roman" panose="02020603050405020304" pitchFamily="18" charset="0"/>
              </a:rPr>
              <a:t>ndividuazione </a:t>
            </a:r>
            <a:r>
              <a:rPr lang="it-IT" sz="3200" dirty="0">
                <a:latin typeface="Times New Roman" panose="02020603050405020304" pitchFamily="18" charset="0"/>
                <a:ea typeface="Times New Roman" panose="02020603050405020304" pitchFamily="18" charset="0"/>
              </a:rPr>
              <a:t>dei temi e delle discipline: definizione a livello di Consiglio di </a:t>
            </a:r>
            <a:r>
              <a:rPr lang="it-IT" sz="3200" dirty="0" smtClean="0">
                <a:latin typeface="Times New Roman" panose="02020603050405020304" pitchFamily="18" charset="0"/>
                <a:ea typeface="Times New Roman" panose="02020603050405020304" pitchFamily="18" charset="0"/>
              </a:rPr>
              <a:t>classe.</a:t>
            </a:r>
          </a:p>
          <a:p>
            <a:pPr algn="just"/>
            <a:endParaRPr lang="it-IT" sz="3200" dirty="0" smtClean="0">
              <a:latin typeface="Times New Roman" panose="02020603050405020304" pitchFamily="18" charset="0"/>
              <a:ea typeface="Times New Roman" panose="02020603050405020304" pitchFamily="18" charset="0"/>
            </a:endParaRPr>
          </a:p>
          <a:p>
            <a:pPr algn="just"/>
            <a:endParaRPr lang="it-IT" sz="3200" dirty="0">
              <a:latin typeface="Times New Roman" panose="02020603050405020304" pitchFamily="18" charset="0"/>
              <a:ea typeface="Times New Roman" panose="02020603050405020304" pitchFamily="18" charset="0"/>
            </a:endParaRPr>
          </a:p>
          <a:p>
            <a:pPr algn="just"/>
            <a:r>
              <a:rPr lang="it-IT" sz="3200" dirty="0">
                <a:latin typeface="Times New Roman" panose="02020603050405020304" pitchFamily="18" charset="0"/>
                <a:ea typeface="Times New Roman" panose="02020603050405020304" pitchFamily="18" charset="0"/>
              </a:rPr>
              <a:t>introduzione: presentazione del tema  alla classe e pronunciamento dell'affermazione del </a:t>
            </a:r>
            <a:r>
              <a:rPr lang="it-IT" sz="3200" dirty="0" smtClean="0">
                <a:latin typeface="Times New Roman" panose="02020603050405020304" pitchFamily="18" charset="0"/>
                <a:ea typeface="Times New Roman" panose="02020603050405020304" pitchFamily="18" charset="0"/>
              </a:rPr>
              <a:t>docente.  </a:t>
            </a:r>
            <a:endParaRPr lang="it-IT" sz="3200" dirty="0">
              <a:latin typeface="Times New Roman" panose="02020603050405020304" pitchFamily="18" charset="0"/>
              <a:ea typeface="Times New Roman" panose="02020603050405020304" pitchFamily="18" charset="0"/>
            </a:endParaRPr>
          </a:p>
          <a:p>
            <a:pPr algn="just"/>
            <a:endParaRPr lang="it-IT" sz="3200" dirty="0" smtClean="0">
              <a:latin typeface="Times New Roman" panose="02020603050405020304" pitchFamily="18" charset="0"/>
              <a:ea typeface="Times New Roman" panose="02020603050405020304" pitchFamily="18" charset="0"/>
            </a:endParaRPr>
          </a:p>
          <a:p>
            <a:pPr algn="just"/>
            <a:endParaRPr lang="it-IT" sz="3200" dirty="0" smtClean="0">
              <a:latin typeface="Times New Roman" panose="02020603050405020304" pitchFamily="18" charset="0"/>
              <a:ea typeface="Times New Roman" panose="02020603050405020304" pitchFamily="18" charset="0"/>
            </a:endParaRPr>
          </a:p>
          <a:p>
            <a:pPr algn="just"/>
            <a:r>
              <a:rPr lang="it-IT" sz="3200" dirty="0" smtClean="0">
                <a:latin typeface="Times New Roman" panose="02020603050405020304" pitchFamily="18" charset="0"/>
                <a:ea typeface="Times New Roman" panose="02020603050405020304" pitchFamily="18" charset="0"/>
              </a:rPr>
              <a:t>Valutazione</a:t>
            </a:r>
            <a:r>
              <a:rPr lang="it-IT" sz="3200" dirty="0">
                <a:latin typeface="Times New Roman" panose="02020603050405020304" pitchFamily="18" charset="0"/>
                <a:ea typeface="Times New Roman" panose="02020603050405020304" pitchFamily="18" charset="0"/>
              </a:rPr>
              <a:t>: voto sulla singola disciplina (contenuti) e voto sul </a:t>
            </a:r>
            <a:r>
              <a:rPr lang="it-IT" sz="3200" dirty="0" err="1">
                <a:latin typeface="Times New Roman" panose="02020603050405020304" pitchFamily="18" charset="0"/>
                <a:ea typeface="Times New Roman" panose="02020603050405020304" pitchFamily="18" charset="0"/>
              </a:rPr>
              <a:t>debate</a:t>
            </a:r>
            <a:r>
              <a:rPr lang="it-IT" sz="3200" dirty="0">
                <a:latin typeface="Times New Roman" panose="02020603050405020304" pitchFamily="18" charset="0"/>
                <a:ea typeface="Times New Roman" panose="02020603050405020304" pitchFamily="18" charset="0"/>
              </a:rPr>
              <a:t> ( ricerca , argomentazione ed esposizione in pubblico</a:t>
            </a:r>
            <a:r>
              <a:rPr lang="it-IT" sz="3200" dirty="0" smtClean="0">
                <a:latin typeface="Times New Roman" panose="02020603050405020304" pitchFamily="18" charset="0"/>
                <a:ea typeface="Times New Roman" panose="02020603050405020304" pitchFamily="18" charset="0"/>
              </a:rPr>
              <a:t>).</a:t>
            </a:r>
            <a:endParaRPr lang="it-IT" sz="3200" dirty="0">
              <a:latin typeface="Times New Roman" panose="02020603050405020304" pitchFamily="18" charset="0"/>
              <a:ea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499987639"/>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51632" y="1778337"/>
            <a:ext cx="11846906" cy="6986528"/>
          </a:xfrm>
          <a:prstGeom prst="rect">
            <a:avLst/>
          </a:prstGeom>
        </p:spPr>
        <p:txBody>
          <a:bodyPr wrap="square">
            <a:spAutoFit/>
          </a:bodyPr>
          <a:lstStyle/>
          <a:p>
            <a:pPr algn="just"/>
            <a:r>
              <a:rPr lang="it-IT" sz="3200" dirty="0" smtClean="0">
                <a:latin typeface="Times New Roman" panose="02020603050405020304" pitchFamily="18" charset="0"/>
                <a:ea typeface="Times New Roman" panose="02020603050405020304" pitchFamily="18" charset="0"/>
              </a:rPr>
              <a:t>Per </a:t>
            </a:r>
            <a:r>
              <a:rPr lang="it-IT" sz="3200" dirty="0">
                <a:latin typeface="Times New Roman" panose="02020603050405020304" pitchFamily="18" charset="0"/>
                <a:ea typeface="Times New Roman" panose="02020603050405020304" pitchFamily="18" charset="0"/>
              </a:rPr>
              <a:t>il lavoro di ricerca è utile usare un'aula che disponga di arredi flessibili e versatili . </a:t>
            </a:r>
            <a:endParaRPr lang="it-IT" sz="3200" dirty="0" smtClean="0">
              <a:latin typeface="Times New Roman" panose="02020603050405020304" pitchFamily="18" charset="0"/>
              <a:ea typeface="Times New Roman" panose="02020603050405020304" pitchFamily="18" charset="0"/>
            </a:endParaRPr>
          </a:p>
          <a:p>
            <a:pPr algn="just"/>
            <a:endParaRPr lang="it-IT" sz="3200" dirty="0">
              <a:latin typeface="Times New Roman" panose="02020603050405020304" pitchFamily="18" charset="0"/>
              <a:ea typeface="Times New Roman" panose="02020603050405020304" pitchFamily="18" charset="0"/>
            </a:endParaRPr>
          </a:p>
          <a:p>
            <a:pPr algn="just"/>
            <a:r>
              <a:rPr lang="it-IT" sz="3200" dirty="0" smtClean="0">
                <a:latin typeface="Times New Roman" panose="02020603050405020304" pitchFamily="18" charset="0"/>
                <a:ea typeface="Times New Roman" panose="02020603050405020304" pitchFamily="18" charset="0"/>
              </a:rPr>
              <a:t>Per </a:t>
            </a:r>
            <a:r>
              <a:rPr lang="it-IT" sz="3200" dirty="0">
                <a:latin typeface="Times New Roman" panose="02020603050405020304" pitchFamily="18" charset="0"/>
                <a:ea typeface="Times New Roman" panose="02020603050405020304" pitchFamily="18" charset="0"/>
              </a:rPr>
              <a:t>il </a:t>
            </a:r>
            <a:r>
              <a:rPr lang="it-IT" sz="3200" dirty="0" err="1">
                <a:latin typeface="Times New Roman" panose="02020603050405020304" pitchFamily="18" charset="0"/>
                <a:ea typeface="Times New Roman" panose="02020603050405020304" pitchFamily="18" charset="0"/>
              </a:rPr>
              <a:t>debate</a:t>
            </a:r>
            <a:r>
              <a:rPr lang="it-IT" sz="3200" dirty="0">
                <a:latin typeface="Times New Roman" panose="02020603050405020304" pitchFamily="18" charset="0"/>
                <a:ea typeface="Times New Roman" panose="02020603050405020304" pitchFamily="18" charset="0"/>
              </a:rPr>
              <a:t> vero e proprio l'ambiente deve essere configurato disponendo di arredi : tribunette per il pubblico,  </a:t>
            </a:r>
            <a:r>
              <a:rPr lang="it-IT" sz="3200" dirty="0" err="1">
                <a:latin typeface="Times New Roman" panose="02020603050405020304" pitchFamily="18" charset="0"/>
                <a:ea typeface="Times New Roman" panose="02020603050405020304" pitchFamily="18" charset="0"/>
              </a:rPr>
              <a:t>podii</a:t>
            </a:r>
            <a:r>
              <a:rPr lang="it-IT" sz="3200" dirty="0">
                <a:latin typeface="Times New Roman" panose="02020603050405020304" pitchFamily="18" charset="0"/>
                <a:ea typeface="Times New Roman" panose="02020603050405020304" pitchFamily="18" charset="0"/>
              </a:rPr>
              <a:t> per i </a:t>
            </a:r>
            <a:r>
              <a:rPr lang="it-IT" sz="3200" dirty="0" err="1">
                <a:latin typeface="Times New Roman" panose="02020603050405020304" pitchFamily="18" charset="0"/>
                <a:ea typeface="Times New Roman" panose="02020603050405020304" pitchFamily="18" charset="0"/>
              </a:rPr>
              <a:t>debaters</a:t>
            </a:r>
            <a:r>
              <a:rPr lang="it-IT" sz="3200" dirty="0">
                <a:latin typeface="Times New Roman" panose="02020603050405020304" pitchFamily="18" charset="0"/>
                <a:ea typeface="Times New Roman" panose="02020603050405020304" pitchFamily="18" charset="0"/>
              </a:rPr>
              <a:t>, tavolo per la giuria. </a:t>
            </a:r>
          </a:p>
          <a:p>
            <a:pPr algn="just"/>
            <a:endParaRPr lang="it-IT" sz="3200" dirty="0" smtClean="0">
              <a:latin typeface="Times New Roman" panose="02020603050405020304" pitchFamily="18" charset="0"/>
              <a:ea typeface="Times New Roman" panose="02020603050405020304" pitchFamily="18" charset="0"/>
            </a:endParaRPr>
          </a:p>
          <a:p>
            <a:pPr algn="just"/>
            <a:endParaRPr lang="it-IT" sz="3200" dirty="0">
              <a:latin typeface="Times New Roman" panose="02020603050405020304" pitchFamily="18" charset="0"/>
              <a:ea typeface="Times New Roman" panose="02020603050405020304" pitchFamily="18" charset="0"/>
            </a:endParaRPr>
          </a:p>
          <a:p>
            <a:pPr algn="just"/>
            <a:r>
              <a:rPr lang="it-IT" sz="3200" dirty="0" smtClean="0">
                <a:latin typeface="Times New Roman" panose="02020603050405020304" pitchFamily="18" charset="0"/>
                <a:ea typeface="Times New Roman" panose="02020603050405020304" pitchFamily="18" charset="0"/>
              </a:rPr>
              <a:t>Riferimenti </a:t>
            </a:r>
            <a:r>
              <a:rPr lang="it-IT" sz="3200" dirty="0">
                <a:latin typeface="Times New Roman" panose="02020603050405020304" pitchFamily="18" charset="0"/>
                <a:ea typeface="Times New Roman" panose="02020603050405020304" pitchFamily="18" charset="0"/>
              </a:rPr>
              <a:t>Bibliografici </a:t>
            </a:r>
          </a:p>
          <a:p>
            <a:pPr algn="just"/>
            <a:r>
              <a:rPr lang="it-IT" sz="3200" dirty="0">
                <a:latin typeface="Times New Roman" panose="02020603050405020304" pitchFamily="18" charset="0"/>
                <a:ea typeface="Times New Roman" panose="02020603050405020304" pitchFamily="18" charset="0"/>
              </a:rPr>
              <a:t>Indire, Avanguardie educative , </a:t>
            </a:r>
            <a:r>
              <a:rPr lang="it-IT" sz="3200" dirty="0" err="1">
                <a:latin typeface="Times New Roman" panose="02020603050405020304" pitchFamily="18" charset="0"/>
                <a:ea typeface="Times New Roman" panose="02020603050405020304" pitchFamily="18" charset="0"/>
              </a:rPr>
              <a:t>Debate</a:t>
            </a:r>
            <a:r>
              <a:rPr lang="it-IT" sz="3200" dirty="0">
                <a:latin typeface="Times New Roman" panose="02020603050405020304" pitchFamily="18" charset="0"/>
                <a:ea typeface="Times New Roman" panose="02020603050405020304" pitchFamily="18" charset="0"/>
              </a:rPr>
              <a:t> (argomentare e dibattere)</a:t>
            </a:r>
          </a:p>
          <a:p>
            <a:pPr algn="just"/>
            <a:r>
              <a:rPr lang="it-IT" sz="3200" dirty="0">
                <a:latin typeface="Times New Roman" panose="02020603050405020304" pitchFamily="18" charset="0"/>
                <a:ea typeface="Times New Roman" panose="02020603050405020304" pitchFamily="18" charset="0"/>
              </a:rPr>
              <a:t>Introduzione al </a:t>
            </a:r>
            <a:r>
              <a:rPr lang="it-IT" sz="3200" dirty="0" err="1">
                <a:latin typeface="Times New Roman" panose="02020603050405020304" pitchFamily="18" charset="0"/>
                <a:ea typeface="Times New Roman" panose="02020603050405020304" pitchFamily="18" charset="0"/>
              </a:rPr>
              <a:t>debate</a:t>
            </a:r>
            <a:r>
              <a:rPr lang="it-IT" sz="3200" dirty="0">
                <a:latin typeface="Times New Roman" panose="02020603050405020304" pitchFamily="18" charset="0"/>
                <a:ea typeface="Times New Roman" panose="02020603050405020304" pitchFamily="18" charset="0"/>
              </a:rPr>
              <a:t>, autori vari, Politecnico di Milano</a:t>
            </a:r>
          </a:p>
          <a:p>
            <a:pPr algn="just"/>
            <a:r>
              <a:rPr lang="it-IT" sz="3200" dirty="0">
                <a:latin typeface="Times New Roman" panose="02020603050405020304" pitchFamily="18" charset="0"/>
                <a:ea typeface="Times New Roman" panose="02020603050405020304" pitchFamily="18" charset="0"/>
              </a:rPr>
              <a:t>Marina D'Addazio, Cultura della legalità,  La legalità come obiettivo nelle competenze trasversali e/o di cittadinanza : quale innovazione didattica? </a:t>
            </a: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408407079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20" name="Rettangolo 19"/>
          <p:cNvSpPr/>
          <p:nvPr/>
        </p:nvSpPr>
        <p:spPr>
          <a:xfrm>
            <a:off x="5146678" y="3083650"/>
            <a:ext cx="5751478" cy="1785104"/>
          </a:xfrm>
          <a:prstGeom prst="rect">
            <a:avLst/>
          </a:prstGeom>
        </p:spPr>
        <p:txBody>
          <a:bodyPr wrap="square">
            <a:spAutoFit/>
          </a:bodyPr>
          <a:lstStyle/>
          <a:p>
            <a:pPr marL="342900" indent="-342900" algn="just">
              <a:buFont typeface="Wingdings" panose="05000000000000000000" pitchFamily="2" charset="2"/>
              <a:buChar char="q"/>
            </a:pPr>
            <a:r>
              <a:rPr lang="it-IT" dirty="0" smtClean="0"/>
              <a:t>affinare </a:t>
            </a:r>
            <a:r>
              <a:rPr lang="it-IT" dirty="0"/>
              <a:t>la capacità di assumere decisioni </a:t>
            </a:r>
            <a:r>
              <a:rPr lang="it-IT" dirty="0" smtClean="0"/>
              <a:t>strategiche</a:t>
            </a:r>
          </a:p>
          <a:p>
            <a:pPr algn="just"/>
            <a:endParaRPr lang="it-IT" dirty="0" smtClean="0"/>
          </a:p>
          <a:p>
            <a:pPr marL="342900" indent="-342900" algn="just">
              <a:buFont typeface="Wingdings" panose="05000000000000000000" pitchFamily="2" charset="2"/>
              <a:buChar char="q"/>
            </a:pPr>
            <a:r>
              <a:rPr lang="it-IT" dirty="0" smtClean="0"/>
              <a:t>dimostrando </a:t>
            </a:r>
            <a:r>
              <a:rPr lang="it-IT" dirty="0"/>
              <a:t>flessibilità mentale in un contesto dinamico e complesso</a:t>
            </a:r>
            <a:r>
              <a:rPr lang="it-IT" dirty="0" smtClean="0"/>
              <a:t>.</a:t>
            </a:r>
            <a:endParaRPr lang="it-IT" dirty="0"/>
          </a:p>
        </p:txBody>
      </p:sp>
      <p:sp>
        <p:nvSpPr>
          <p:cNvPr id="2" name="Rettangolo 1"/>
          <p:cNvSpPr/>
          <p:nvPr/>
        </p:nvSpPr>
        <p:spPr>
          <a:xfrm>
            <a:off x="1238230" y="3500487"/>
            <a:ext cx="2094654" cy="1107996"/>
          </a:xfrm>
          <a:prstGeom prst="rect">
            <a:avLst/>
          </a:prstGeom>
        </p:spPr>
        <p:txBody>
          <a:bodyPr wrap="square">
            <a:spAutoFit/>
          </a:bodyPr>
          <a:lstStyle/>
          <a:p>
            <a:r>
              <a:rPr lang="it-IT" dirty="0"/>
              <a:t>durante il dibattito, lo studente deve </a:t>
            </a:r>
          </a:p>
        </p:txBody>
      </p:sp>
      <p:sp>
        <p:nvSpPr>
          <p:cNvPr id="3" name="Rettangolo 2"/>
          <p:cNvSpPr/>
          <p:nvPr/>
        </p:nvSpPr>
        <p:spPr>
          <a:xfrm>
            <a:off x="775264" y="6593627"/>
            <a:ext cx="10850680" cy="1107996"/>
          </a:xfrm>
          <a:prstGeom prst="rect">
            <a:avLst/>
          </a:prstGeom>
        </p:spPr>
        <p:txBody>
          <a:bodyPr wrap="square">
            <a:spAutoFit/>
          </a:bodyPr>
          <a:lstStyle/>
          <a:p>
            <a:pPr algn="just"/>
            <a:r>
              <a:rPr lang="it-IT" dirty="0"/>
              <a:t>Possiamo dunque affermare che il </a:t>
            </a:r>
            <a:r>
              <a:rPr lang="it-IT" dirty="0" err="1"/>
              <a:t>debate</a:t>
            </a:r>
            <a:r>
              <a:rPr lang="it-IT" dirty="0"/>
              <a:t> può contribuire efficacemente al conseguimento della maggior parte delle competenze chiave del XXI secolo per l’apprendimento permanente</a:t>
            </a:r>
          </a:p>
        </p:txBody>
      </p:sp>
      <p:sp>
        <p:nvSpPr>
          <p:cNvPr id="4" name="Parentesi graffa aperta 3"/>
          <p:cNvSpPr/>
          <p:nvPr/>
        </p:nvSpPr>
        <p:spPr>
          <a:xfrm>
            <a:off x="4236098" y="2500604"/>
            <a:ext cx="765110" cy="2575249"/>
          </a:xfrm>
          <a:prstGeom prst="leftBrace">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000000"/>
              </a:solidFill>
              <a:effectLst/>
              <a:uFillTx/>
            </a:endParaRPr>
          </a:p>
        </p:txBody>
      </p:sp>
      <p:sp>
        <p:nvSpPr>
          <p:cNvPr id="12"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3" name="Gruppo 12"/>
          <p:cNvGrpSpPr/>
          <p:nvPr/>
        </p:nvGrpSpPr>
        <p:grpSpPr>
          <a:xfrm>
            <a:off x="-23156" y="-14891"/>
            <a:ext cx="13017508" cy="1154349"/>
            <a:chOff x="10447" y="8599251"/>
            <a:chExt cx="13017508" cy="1154349"/>
          </a:xfrm>
        </p:grpSpPr>
        <p:sp>
          <p:nvSpPr>
            <p:cNvPr id="14"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5" name="Gruppo 14"/>
            <p:cNvGrpSpPr/>
            <p:nvPr/>
          </p:nvGrpSpPr>
          <p:grpSpPr>
            <a:xfrm>
              <a:off x="391201" y="8688702"/>
              <a:ext cx="12140940" cy="975445"/>
              <a:chOff x="391201" y="8688702"/>
              <a:chExt cx="12140940" cy="975445"/>
            </a:xfrm>
          </p:grpSpPr>
          <p:pic>
            <p:nvPicPr>
              <p:cNvPr id="16"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7"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8"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9" name="Immagin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19984479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21" name="Rettangolo 20"/>
          <p:cNvSpPr/>
          <p:nvPr/>
        </p:nvSpPr>
        <p:spPr>
          <a:xfrm>
            <a:off x="6063501" y="3819933"/>
            <a:ext cx="4935493" cy="3139321"/>
          </a:xfrm>
          <a:prstGeom prst="rect">
            <a:avLst/>
          </a:prstGeom>
        </p:spPr>
        <p:txBody>
          <a:bodyPr wrap="square">
            <a:spAutoFit/>
          </a:bodyPr>
          <a:lstStyle/>
          <a:p>
            <a:pPr algn="just"/>
            <a:r>
              <a:rPr lang="it-IT" u="sng" dirty="0" smtClean="0"/>
              <a:t>Il </a:t>
            </a:r>
            <a:r>
              <a:rPr lang="it-IT" u="sng" dirty="0"/>
              <a:t>dibattito, come metodo educativo, si può far risalire ad Aristotele: nei “Topici” egli delinea le caratteristiche </a:t>
            </a:r>
            <a:r>
              <a:rPr lang="it-IT" dirty="0"/>
              <a:t>delle riunioni dialettiche che permettevano, attraverso il ragionamento e la discussione con altri, di acquisire il metodo e la capacità di riconoscere il vero e il falso</a:t>
            </a:r>
          </a:p>
        </p:txBody>
      </p:sp>
      <p:sp>
        <p:nvSpPr>
          <p:cNvPr id="2" name="Rettangolo 1"/>
          <p:cNvSpPr/>
          <p:nvPr/>
        </p:nvSpPr>
        <p:spPr>
          <a:xfrm>
            <a:off x="685832" y="1892713"/>
            <a:ext cx="3306769" cy="1785104"/>
          </a:xfrm>
          <a:prstGeom prst="rect">
            <a:avLst/>
          </a:prstGeom>
        </p:spPr>
        <p:txBody>
          <a:bodyPr wrap="square">
            <a:spAutoFit/>
          </a:bodyPr>
          <a:lstStyle/>
          <a:p>
            <a:r>
              <a:rPr lang="it-IT" dirty="0"/>
              <a:t>Fin dalle civiltà classiche, il dibattito ha fatto parte della vita pubblica, in forme e modalità diverse</a:t>
            </a:r>
          </a:p>
        </p:txBody>
      </p:sp>
      <p:cxnSp>
        <p:nvCxnSpPr>
          <p:cNvPr id="10" name="Connettore 4 9"/>
          <p:cNvCxnSpPr/>
          <p:nvPr/>
        </p:nvCxnSpPr>
        <p:spPr>
          <a:xfrm>
            <a:off x="3992601" y="2861445"/>
            <a:ext cx="1552735" cy="1523492"/>
          </a:xfrm>
          <a:prstGeom prst="bentConnector3">
            <a:avLst>
              <a:gd name="adj1" fmla="val 50000"/>
            </a:avLst>
          </a:prstGeom>
          <a:noFill/>
          <a:ln w="762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1"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2" name="Gruppo 11"/>
          <p:cNvGrpSpPr/>
          <p:nvPr/>
        </p:nvGrpSpPr>
        <p:grpSpPr>
          <a:xfrm>
            <a:off x="-23156" y="-14891"/>
            <a:ext cx="13017508" cy="1154349"/>
            <a:chOff x="10447" y="8599251"/>
            <a:chExt cx="13017508" cy="1154349"/>
          </a:xfrm>
        </p:grpSpPr>
        <p:sp>
          <p:nvSpPr>
            <p:cNvPr id="13"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4" name="Gruppo 13"/>
            <p:cNvGrpSpPr/>
            <p:nvPr/>
          </p:nvGrpSpPr>
          <p:grpSpPr>
            <a:xfrm>
              <a:off x="391201" y="8688702"/>
              <a:ext cx="12140940" cy="975445"/>
              <a:chOff x="391201" y="8688702"/>
              <a:chExt cx="12140940" cy="975445"/>
            </a:xfrm>
          </p:grpSpPr>
          <p:pic>
            <p:nvPicPr>
              <p:cNvPr id="15"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6"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7"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8" name="Immagin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524840708"/>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20" name="Rettangolo 19"/>
          <p:cNvSpPr/>
          <p:nvPr/>
        </p:nvSpPr>
        <p:spPr>
          <a:xfrm>
            <a:off x="4303525" y="5939492"/>
            <a:ext cx="6958969" cy="2123658"/>
          </a:xfrm>
          <a:prstGeom prst="rect">
            <a:avLst/>
          </a:prstGeom>
        </p:spPr>
        <p:txBody>
          <a:bodyPr wrap="square">
            <a:spAutoFit/>
          </a:bodyPr>
          <a:lstStyle/>
          <a:p>
            <a:pPr algn="just"/>
            <a:r>
              <a:rPr lang="it-IT" dirty="0" smtClean="0"/>
              <a:t>Tra </a:t>
            </a:r>
            <a:r>
              <a:rPr lang="it-IT" dirty="0"/>
              <a:t>il XVIII e il XIX secolo, si sviluppano nel mondo anglosassone le prime forme di </a:t>
            </a:r>
            <a:r>
              <a:rPr lang="it-IT" dirty="0" err="1"/>
              <a:t>Debate</a:t>
            </a:r>
            <a:r>
              <a:rPr lang="it-IT" dirty="0"/>
              <a:t> Club presso università e college per affinare le capacità deliberative e oratorie e promuovere la partecipazione ai dibattiti pubblici di coloro che ne erano esclusi, per esempio le donne</a:t>
            </a:r>
            <a:endParaRPr lang="it-IT" sz="4000" dirty="0">
              <a:latin typeface="Lato Bold"/>
            </a:endParaRPr>
          </a:p>
        </p:txBody>
      </p:sp>
      <p:sp>
        <p:nvSpPr>
          <p:cNvPr id="2" name="Rettangolo 1"/>
          <p:cNvSpPr/>
          <p:nvPr/>
        </p:nvSpPr>
        <p:spPr>
          <a:xfrm>
            <a:off x="653109" y="2449982"/>
            <a:ext cx="2007280" cy="430887"/>
          </a:xfrm>
          <a:prstGeom prst="rect">
            <a:avLst/>
          </a:prstGeom>
        </p:spPr>
        <p:txBody>
          <a:bodyPr wrap="none">
            <a:spAutoFit/>
          </a:bodyPr>
          <a:lstStyle/>
          <a:p>
            <a:pPr algn="just"/>
            <a:r>
              <a:rPr lang="it-IT" dirty="0"/>
              <a:t>Nel Medioevo</a:t>
            </a:r>
          </a:p>
        </p:txBody>
      </p:sp>
      <p:sp>
        <p:nvSpPr>
          <p:cNvPr id="3" name="Rettangolo 2"/>
          <p:cNvSpPr/>
          <p:nvPr/>
        </p:nvSpPr>
        <p:spPr>
          <a:xfrm>
            <a:off x="4081263" y="2111428"/>
            <a:ext cx="6502401" cy="1107996"/>
          </a:xfrm>
          <a:prstGeom prst="rect">
            <a:avLst/>
          </a:prstGeom>
        </p:spPr>
        <p:txBody>
          <a:bodyPr>
            <a:spAutoFit/>
          </a:bodyPr>
          <a:lstStyle/>
          <a:p>
            <a:pPr algn="just"/>
            <a:r>
              <a:rPr lang="it-IT" dirty="0"/>
              <a:t>in Italia e in Francia, il dibattito entra prepotentemente in Aula nella forma di </a:t>
            </a:r>
            <a:r>
              <a:rPr lang="it-IT" dirty="0" err="1" smtClean="0"/>
              <a:t>Disputatio</a:t>
            </a:r>
            <a:endParaRPr lang="it-IT" dirty="0"/>
          </a:p>
        </p:txBody>
      </p:sp>
      <p:sp>
        <p:nvSpPr>
          <p:cNvPr id="4" name="Rettangolo 3"/>
          <p:cNvSpPr/>
          <p:nvPr/>
        </p:nvSpPr>
        <p:spPr>
          <a:xfrm>
            <a:off x="4335421" y="4222919"/>
            <a:ext cx="6502400" cy="769441"/>
          </a:xfrm>
          <a:prstGeom prst="rect">
            <a:avLst/>
          </a:prstGeom>
        </p:spPr>
        <p:txBody>
          <a:bodyPr>
            <a:spAutoFit/>
          </a:bodyPr>
          <a:lstStyle/>
          <a:p>
            <a:pPr algn="just"/>
            <a:r>
              <a:rPr lang="it-IT" dirty="0"/>
              <a:t>discussione formale utilizzata come tecnica di insegnamento presso le università.</a:t>
            </a:r>
          </a:p>
        </p:txBody>
      </p:sp>
      <p:cxnSp>
        <p:nvCxnSpPr>
          <p:cNvPr id="12" name="Connettore 2 11"/>
          <p:cNvCxnSpPr/>
          <p:nvPr/>
        </p:nvCxnSpPr>
        <p:spPr>
          <a:xfrm flipV="1">
            <a:off x="2858916" y="2665426"/>
            <a:ext cx="1027270" cy="11882"/>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3" name="Connettore 2 12"/>
          <p:cNvCxnSpPr/>
          <p:nvPr/>
        </p:nvCxnSpPr>
        <p:spPr>
          <a:xfrm>
            <a:off x="7137386" y="3140144"/>
            <a:ext cx="1218" cy="94210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5" name="Connettore 2 14"/>
          <p:cNvCxnSpPr/>
          <p:nvPr/>
        </p:nvCxnSpPr>
        <p:spPr>
          <a:xfrm>
            <a:off x="7154649" y="4937082"/>
            <a:ext cx="1218" cy="94210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6"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7" name="Gruppo 16"/>
          <p:cNvGrpSpPr/>
          <p:nvPr/>
        </p:nvGrpSpPr>
        <p:grpSpPr>
          <a:xfrm>
            <a:off x="-23156" y="-14891"/>
            <a:ext cx="13017508" cy="1154349"/>
            <a:chOff x="10447" y="8599251"/>
            <a:chExt cx="13017508" cy="1154349"/>
          </a:xfrm>
        </p:grpSpPr>
        <p:sp>
          <p:nvSpPr>
            <p:cNvPr id="18"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9" name="Gruppo 18"/>
            <p:cNvGrpSpPr/>
            <p:nvPr/>
          </p:nvGrpSpPr>
          <p:grpSpPr>
            <a:xfrm>
              <a:off x="391201" y="8688702"/>
              <a:ext cx="12140940" cy="975445"/>
              <a:chOff x="391201" y="8688702"/>
              <a:chExt cx="12140940" cy="975445"/>
            </a:xfrm>
          </p:grpSpPr>
          <p:pic>
            <p:nvPicPr>
              <p:cNvPr id="21"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2"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3"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4" name="Immagin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04184930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2" name="Rettangolo 1"/>
          <p:cNvSpPr/>
          <p:nvPr/>
        </p:nvSpPr>
        <p:spPr>
          <a:xfrm>
            <a:off x="1338379" y="6541608"/>
            <a:ext cx="10679450" cy="1277850"/>
          </a:xfrm>
          <a:prstGeom prst="rect">
            <a:avLst/>
          </a:prstGeom>
        </p:spPr>
        <p:txBody>
          <a:bodyPr wrap="square">
            <a:spAutoFit/>
          </a:bodyPr>
          <a:lstStyle/>
          <a:p>
            <a:pPr algn="just">
              <a:lnSpc>
                <a:spcPct val="107000"/>
              </a:lnSpc>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grazie </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a scuole innovative e reti educative, ha cominciato da circa un decennio a diffondersi con sperimentazioni didattiche e tornei interscolastici, grazie anche a collaborazioni con Associazioni internazionali e club di lunga tradizione.</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ttangolo 2"/>
          <p:cNvSpPr/>
          <p:nvPr/>
        </p:nvSpPr>
        <p:spPr>
          <a:xfrm>
            <a:off x="808939" y="1327078"/>
            <a:ext cx="2953236" cy="2246769"/>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La concezione del dibattito è vista soprattutto come metodo di apprendimento e insegnamento di particolari abilità, come metodologia trasversale. </a:t>
            </a:r>
            <a:endParaRPr lang="it-IT" dirty="0"/>
          </a:p>
        </p:txBody>
      </p:sp>
      <p:sp>
        <p:nvSpPr>
          <p:cNvPr id="4" name="Rettangolo 3"/>
          <p:cNvSpPr/>
          <p:nvPr/>
        </p:nvSpPr>
        <p:spPr>
          <a:xfrm>
            <a:off x="6062645" y="2397690"/>
            <a:ext cx="4411002" cy="163121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Dal XX secolo, la pratica dibattimentale è entrata nei sistemi educativi della maggior parte dei Paesi di tutto il mondo e, nel panorama italiano, </a:t>
            </a:r>
            <a:endParaRPr lang="it-IT" dirty="0"/>
          </a:p>
        </p:txBody>
      </p:sp>
      <p:cxnSp>
        <p:nvCxnSpPr>
          <p:cNvPr id="11" name="Connettore 4 10"/>
          <p:cNvCxnSpPr/>
          <p:nvPr/>
        </p:nvCxnSpPr>
        <p:spPr>
          <a:xfrm>
            <a:off x="4136042" y="1710969"/>
            <a:ext cx="1552735" cy="1523492"/>
          </a:xfrm>
          <a:prstGeom prst="bentConnector3">
            <a:avLst>
              <a:gd name="adj1" fmla="val 50000"/>
            </a:avLst>
          </a:prstGeom>
          <a:noFill/>
          <a:ln w="762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2" name="Connettore 4 11"/>
          <p:cNvCxnSpPr/>
          <p:nvPr/>
        </p:nvCxnSpPr>
        <p:spPr>
          <a:xfrm rot="5400000">
            <a:off x="6491685" y="4480770"/>
            <a:ext cx="1931826" cy="1876794"/>
          </a:xfrm>
          <a:prstGeom prst="bentConnector3">
            <a:avLst>
              <a:gd name="adj1" fmla="val 50000"/>
            </a:avLst>
          </a:prstGeom>
          <a:noFill/>
          <a:ln w="762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6"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7" name="Gruppo 16"/>
          <p:cNvGrpSpPr/>
          <p:nvPr/>
        </p:nvGrpSpPr>
        <p:grpSpPr>
          <a:xfrm>
            <a:off x="-23156" y="-14891"/>
            <a:ext cx="13017508" cy="1154349"/>
            <a:chOff x="10447" y="8599251"/>
            <a:chExt cx="13017508" cy="1154349"/>
          </a:xfrm>
        </p:grpSpPr>
        <p:sp>
          <p:nvSpPr>
            <p:cNvPr id="18"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9" name="Gruppo 18"/>
            <p:cNvGrpSpPr/>
            <p:nvPr/>
          </p:nvGrpSpPr>
          <p:grpSpPr>
            <a:xfrm>
              <a:off x="391201" y="8688702"/>
              <a:ext cx="12140940" cy="975445"/>
              <a:chOff x="391201" y="8688702"/>
              <a:chExt cx="12140940" cy="975445"/>
            </a:xfrm>
          </p:grpSpPr>
          <p:pic>
            <p:nvPicPr>
              <p:cNvPr id="20"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1"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2"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3" name="Immagin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990281359"/>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16607" tIns="16607" rIns="16607" bIns="16607" numCol="1" spcCol="38100" rtlCol="0" anchor="ctr">
        <a:spAutoFit/>
      </a:bodyPr>
      <a:lstStyle>
        <a:defPPr marL="0" marR="0" indent="0" algn="ctr" defTabSz="584199"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16607" tIns="16607" rIns="16607" bIns="16607" numCol="1" spcCol="38100" rtlCol="0" anchor="ctr">
        <a:spAutoFit/>
      </a:bodyPr>
      <a:lstStyle>
        <a:defPPr marL="0" marR="0" indent="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16607" tIns="16607" rIns="16607" bIns="16607" numCol="1" spcCol="38100" rtlCol="0" anchor="ctr">
        <a:spAutoFit/>
      </a:bodyPr>
      <a:lstStyle>
        <a:defPPr marL="0" marR="0" indent="0" algn="ctr" defTabSz="584199"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16607" tIns="16607" rIns="16607" bIns="16607" numCol="1" spcCol="38100" rtlCol="0" anchor="ctr">
        <a:spAutoFit/>
      </a:bodyPr>
      <a:lstStyle>
        <a:defPPr marL="0" marR="0" indent="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1336</TotalTime>
  <Words>4813</Words>
  <Application>Microsoft Office PowerPoint</Application>
  <PresentationFormat>Personalizzato</PresentationFormat>
  <Paragraphs>364</Paragraphs>
  <Slides>58</Slides>
  <Notes>0</Notes>
  <HiddenSlides>0</HiddenSlides>
  <MMClips>0</MMClips>
  <ScaleCrop>false</ScaleCrop>
  <HeadingPairs>
    <vt:vector size="6" baseType="variant">
      <vt:variant>
        <vt:lpstr>Caratteri utilizzati</vt:lpstr>
      </vt:variant>
      <vt:variant>
        <vt:i4>12</vt:i4>
      </vt:variant>
      <vt:variant>
        <vt:lpstr>Tema</vt:lpstr>
      </vt:variant>
      <vt:variant>
        <vt:i4>1</vt:i4>
      </vt:variant>
      <vt:variant>
        <vt:lpstr>Titoli diapositive</vt:lpstr>
      </vt:variant>
      <vt:variant>
        <vt:i4>58</vt:i4>
      </vt:variant>
    </vt:vector>
  </HeadingPairs>
  <TitlesOfParts>
    <vt:vector size="71" baseType="lpstr">
      <vt:lpstr>Arial</vt:lpstr>
      <vt:lpstr>Calibri</vt:lpstr>
      <vt:lpstr>Helvetica Light</vt:lpstr>
      <vt:lpstr>Helvetica Neue</vt:lpstr>
      <vt:lpstr>Helvetica Neue Light</vt:lpstr>
      <vt:lpstr>Helvetica Neue Medium</vt:lpstr>
      <vt:lpstr>Helvetica Neue Thin</vt:lpstr>
      <vt:lpstr>Lato Bold</vt:lpstr>
      <vt:lpstr>Lato Light</vt:lpstr>
      <vt:lpstr>Lato Regular</vt:lpstr>
      <vt:lpstr>Times New Roman</vt:lpstr>
      <vt:lpstr>Wingdings</vt:lpstr>
      <vt:lpstr>White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Anna Maria</dc:creator>
  <cp:lastModifiedBy>Anna Maria Regis</cp:lastModifiedBy>
  <cp:revision>67</cp:revision>
  <dcterms:modified xsi:type="dcterms:W3CDTF">2021-11-13T08:53:42Z</dcterms:modified>
</cp:coreProperties>
</file>