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302" r:id="rId3"/>
    <p:sldId id="341" r:id="rId4"/>
    <p:sldId id="320" r:id="rId5"/>
    <p:sldId id="308" r:id="rId6"/>
    <p:sldId id="321" r:id="rId7"/>
    <p:sldId id="317" r:id="rId8"/>
    <p:sldId id="335" r:id="rId9"/>
    <p:sldId id="336" r:id="rId10"/>
    <p:sldId id="337" r:id="rId11"/>
    <p:sldId id="338" r:id="rId12"/>
    <p:sldId id="339" r:id="rId13"/>
    <p:sldId id="340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1D"/>
    <a:srgbClr val="FF832F"/>
    <a:srgbClr val="FF6600"/>
    <a:srgbClr val="FF9933"/>
    <a:srgbClr val="0484E9"/>
    <a:srgbClr val="237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ABBAB87-2F9D-4F73-B449-E70D7B5107F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A540625-748F-4663-A963-EA25C7D885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597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4C90C46-EE60-49A6-889C-6C3E861E91D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F273D9E-97A8-4BDF-9409-35A8C6AA14D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82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001B209-5CC3-437F-950E-764FFE1EB2A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664749-0693-42E3-8803-DC62FAAE4727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:a16="http://schemas.microsoft.com/office/drawing/2014/main" id="{95860285-F1E4-460A-8C4B-BE31AC4589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:a16="http://schemas.microsoft.com/office/drawing/2014/main" id="{702D11B1-080D-4D8D-A380-F73A073A39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044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B87F6F5-BB46-4762-8907-B29E0F82859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81E402-26FD-4BE9-BBE9-6A86A1015637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:a16="http://schemas.microsoft.com/office/drawing/2014/main" id="{E023E0F4-F971-4AF5-9B34-26FA01468E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egnaposto note 2">
            <a:extLst>
              <a:ext uri="{FF2B5EF4-FFF2-40B4-BE49-F238E27FC236}">
                <a16:creationId xmlns:a16="http://schemas.microsoft.com/office/drawing/2014/main" id="{382482CF-4F0F-4483-A202-59A890A953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08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4791807" y="3818059"/>
            <a:ext cx="3421186" cy="1079501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791807" y="4930775"/>
            <a:ext cx="3421186" cy="369522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4791807" y="5362575"/>
            <a:ext cx="3421186" cy="368293"/>
          </a:xfrm>
          <a:prstGeom prst="rect">
            <a:avLst/>
          </a:prstGeom>
        </p:spPr>
        <p:txBody>
          <a:bodyPr lIns="16607" tIns="16607" rIns="16607" bIns="16607">
            <a:sp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2200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4791807" y="4271140"/>
            <a:ext cx="3421186" cy="1012028"/>
          </a:xfrm>
          <a:prstGeom prst="rect">
            <a:avLst/>
          </a:prstGeom>
        </p:spPr>
        <p:txBody>
          <a:bodyPr lIns="16607" tIns="16607" rIns="16607" bIns="16607" anchor="ctr">
            <a:sp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sz="quarter" idx="13"/>
          </p:nvPr>
        </p:nvSpPr>
        <p:spPr>
          <a:xfrm>
            <a:off x="4066086" y="3282461"/>
            <a:ext cx="4872628" cy="325095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ttangolo"/>
          <p:cNvSpPr/>
          <p:nvPr/>
        </p:nvSpPr>
        <p:spPr>
          <a:xfrm>
            <a:off x="-253162" y="9044369"/>
            <a:ext cx="13511124" cy="1270001"/>
          </a:xfrm>
          <a:prstGeom prst="rect">
            <a:avLst/>
          </a:prstGeom>
          <a:solidFill>
            <a:srgbClr val="2973B4"/>
          </a:solidFill>
          <a:ln w="3175">
            <a:miter lim="400000"/>
          </a:ln>
        </p:spPr>
        <p:txBody>
          <a:bodyPr lIns="16607" tIns="16607" rIns="16607" bIns="16607" anchor="ctr"/>
          <a:lstStyle/>
          <a:p>
            <a:pPr>
              <a:defRPr sz="1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5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08836" y="90447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26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56347" y="90447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27" name="bianco.png" descr="bianc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4156" y="90447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28" name="Rettangolo"/>
          <p:cNvSpPr/>
          <p:nvPr/>
        </p:nvSpPr>
        <p:spPr>
          <a:xfrm>
            <a:off x="-3" y="-6687"/>
            <a:ext cx="13004807" cy="320305"/>
          </a:xfrm>
          <a:prstGeom prst="rect">
            <a:avLst/>
          </a:prstGeom>
          <a:solidFill>
            <a:srgbClr val="2372B6"/>
          </a:solidFill>
          <a:ln w="12700">
            <a:solidFill>
              <a:srgbClr val="4A7EBB"/>
            </a:solidFill>
          </a:ln>
          <a:effectLst>
            <a:outerShdw blurRad="88900" dist="45407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9" name="Seminario nazionale della Rete Avanguardie educative - Palermo, 27-28 maggio 2019"/>
          <p:cNvSpPr txBox="1"/>
          <p:nvPr/>
        </p:nvSpPr>
        <p:spPr>
          <a:xfrm>
            <a:off x="-6354" y="-2911"/>
            <a:ext cx="13017508" cy="6174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6607" tIns="16607" rIns="16607" bIns="16607" anchor="ctr">
            <a:spAutoFit/>
          </a:bodyPr>
          <a:lstStyle/>
          <a:p>
            <a:pPr>
              <a:defRPr sz="1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Seminario nazionale della Rete </a:t>
            </a:r>
            <a:r>
              <a:rPr i="1">
                <a:latin typeface="Lato Regular"/>
                <a:ea typeface="Lato Regular"/>
                <a:cs typeface="Lato Regular"/>
                <a:sym typeface="Lato Regular"/>
              </a:rPr>
              <a:t>Avanguardie educative </a:t>
            </a:r>
            <a:r>
              <a:t>- Palermo, 27-28 maggio 2019</a:t>
            </a:r>
          </a:p>
        </p:txBody>
      </p:sp>
      <p:sp>
        <p:nvSpPr>
          <p:cNvPr id="1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B7C9715-FD80-412D-9E51-00209B13A3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0DDD1B5-1C10-4C80-BF35-0F4BDDD03A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F487F1-2EB8-465B-B87A-3A10F5CAD5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903462" y="8851377"/>
            <a:ext cx="416646" cy="377533"/>
          </a:xfrm>
        </p:spPr>
        <p:txBody>
          <a:bodyPr/>
          <a:lstStyle>
            <a:lvl1pPr>
              <a:defRPr/>
            </a:lvl1pPr>
          </a:lstStyle>
          <a:p>
            <a:pPr lvl="0"/>
            <a:fld id="{18E70BF6-CEBB-4EC9-9CFB-AA45E7560E62}" type="slidenum">
              <a:t>‹N›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523DC16-1529-4076-94AA-C711AA97D3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0240" y="389120"/>
            <a:ext cx="11703808" cy="1628160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4524A55C-3A4D-48B3-8AF7-1A1601609A4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0240" y="2281985"/>
            <a:ext cx="11703808" cy="5656575"/>
          </a:xfrm>
        </p:spPr>
        <p:txBody>
          <a:bodyPr lIns="0" tIns="0" rIns="0" bIns="0"/>
          <a:lstStyle>
            <a:lvl1pPr hangingPunct="0">
              <a:spcBef>
                <a:spcPts val="2015"/>
              </a:spcBef>
              <a:tabLst/>
              <a:defRPr kern="1200">
                <a:latin typeface="Liberation Sans" pitchFamily="18"/>
                <a:cs typeface="Mangal" pitchFamily="2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6548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73A3B35-3E67-46C1-9620-8AB9271D29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E5DC1E-DB76-40F9-B989-E1A1ACEA91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85DC30-CC13-4A27-97DE-EF0F2769C0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903462" y="8851377"/>
            <a:ext cx="416646" cy="377533"/>
          </a:xfrm>
        </p:spPr>
        <p:txBody>
          <a:bodyPr/>
          <a:lstStyle>
            <a:lvl1pPr>
              <a:defRPr/>
            </a:lvl1pPr>
          </a:lstStyle>
          <a:p>
            <a:pPr lvl="0"/>
            <a:fld id="{81DA0822-9CAB-40FF-B034-71137BE4D13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84134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sz="quarter" idx="13"/>
          </p:nvPr>
        </p:nvSpPr>
        <p:spPr>
          <a:xfrm>
            <a:off x="4906913" y="3376974"/>
            <a:ext cx="3188679" cy="212689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4791807" y="5478828"/>
            <a:ext cx="3421186" cy="465017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791807" y="5947996"/>
            <a:ext cx="3421186" cy="369522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4791807" y="4337050"/>
            <a:ext cx="3421186" cy="1079500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sz="quarter" idx="13"/>
          </p:nvPr>
        </p:nvSpPr>
        <p:spPr>
          <a:xfrm>
            <a:off x="5116695" y="3483138"/>
            <a:ext cx="4054354" cy="270290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4688009" y="3490057"/>
            <a:ext cx="1743809" cy="1303705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5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826977"/>
            <a:ext cx="1743809" cy="1345224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129453"/>
            <a:ext cx="3628782" cy="2055203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416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61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05718" indent="-416718" defTabSz="584199">
              <a:spcBef>
                <a:spcPts val="4200"/>
              </a:spcBef>
              <a:buSzPct val="145000"/>
              <a:buFontTx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50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94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quarter" idx="13"/>
          </p:nvPr>
        </p:nvSpPr>
        <p:spPr>
          <a:xfrm>
            <a:off x="5712496" y="4128069"/>
            <a:ext cx="3082804" cy="205520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129453"/>
            <a:ext cx="1743809" cy="2055203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2939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368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79714" indent="-293914" defTabSz="584199">
              <a:spcBef>
                <a:spcPts val="3200"/>
              </a:spcBef>
              <a:buSzPct val="145000"/>
              <a:buFontTx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26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655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9116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3697653"/>
            <a:ext cx="3628782" cy="2358294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416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61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05718" indent="-416718" defTabSz="584199">
              <a:spcBef>
                <a:spcPts val="4200"/>
              </a:spcBef>
              <a:buSzPct val="145000"/>
              <a:buFontTx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50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94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6560526" y="4926622"/>
            <a:ext cx="1979438" cy="132031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6502400" y="3573096"/>
            <a:ext cx="1918189" cy="127879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sz="quarter" idx="15"/>
          </p:nvPr>
        </p:nvSpPr>
        <p:spPr>
          <a:xfrm>
            <a:off x="3600205" y="3573096"/>
            <a:ext cx="3917341" cy="261156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948462" y="1095022"/>
            <a:ext cx="10403841" cy="23729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1" tIns="65021" rIns="65021" bIns="65021" anchor="ctr"/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7258755" y="3467946"/>
            <a:ext cx="5093548" cy="62856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1" tIns="65021" rIns="65021" bIns="65021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951345" y="8864146"/>
            <a:ext cx="368763" cy="351995"/>
          </a:xfrm>
          <a:prstGeom prst="rect">
            <a:avLst/>
          </a:prstGeom>
          <a:ln w="3175">
            <a:miter lim="400000"/>
          </a:ln>
        </p:spPr>
        <p:txBody>
          <a:bodyPr wrap="none" lIns="65021" tIns="65021" rIns="65021" bIns="65021" anchor="ctr">
            <a:spAutoFit/>
          </a:bodyPr>
          <a:lstStyle>
            <a:lvl1pPr algn="r" defTabSz="650240"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71487" marR="0" indent="-471487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06235" marR="0" indent="-449035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33500" marR="0" indent="-41910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74520" marR="0" indent="-50292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387600" marR="0" indent="-55880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99904" y="0"/>
            <a:ext cx="13004807" cy="9753601"/>
          </a:xfrm>
          <a:prstGeom prst="rect">
            <a:avLst/>
          </a:prstGeom>
          <a:solidFill>
            <a:srgbClr val="FF781D"/>
          </a:solidFill>
          <a:ln w="12700">
            <a:solidFill>
              <a:srgbClr val="4A7EBB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1" name="Progetto “Processi di innovazione organizzativa e metodologica - Avanguardie educative”  Codice progetto: 10.2.7.A1-FSEPON-INDIRE-2017-1 CUP: B55G17000000006"/>
          <p:cNvSpPr txBox="1"/>
          <p:nvPr/>
        </p:nvSpPr>
        <p:spPr>
          <a:xfrm>
            <a:off x="-44454" y="9471670"/>
            <a:ext cx="13017508" cy="6015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6607" tIns="16607" rIns="16607" bIns="16607" anchor="ctr">
            <a:spAutoFit/>
          </a:bodyPr>
          <a:lstStyle/>
          <a:p>
            <a:pPr defTabSz="180066">
              <a:lnSpc>
                <a:spcPts val="3900"/>
              </a:lnSpc>
              <a:spcBef>
                <a:spcPts val="400"/>
              </a:spcBef>
              <a:defRPr sz="1300" b="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Progetto “Processi di innovazione organizzativa e metodologica - Avanguardie educative” </a:t>
            </a:r>
            <a:r>
              <a:rPr>
                <a:solidFill>
                  <a:srgbClr val="000000"/>
                </a:solidFill>
              </a:rPr>
              <a:t> </a:t>
            </a:r>
            <a:r>
              <a:t>Codice progetto: 10.2.7.A1-FSEPON-INDIRE-2017-1 CUP: B55G17000000006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42" name="bianco.png" descr="bianc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9101" y="152865"/>
            <a:ext cx="4370398" cy="1638900"/>
          </a:xfrm>
          <a:prstGeom prst="rect">
            <a:avLst/>
          </a:prstGeom>
          <a:ln w="3175">
            <a:miter lim="400000"/>
          </a:ln>
        </p:spPr>
      </p:pic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656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3" name="TITOLO INTERVENTO………………………..…"/>
          <p:cNvSpPr txBox="1"/>
          <p:nvPr/>
        </p:nvSpPr>
        <p:spPr>
          <a:xfrm>
            <a:off x="2305012" y="3911287"/>
            <a:ext cx="9480074" cy="11394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 algn="l"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dirty="0"/>
              <a:t>TITOLO </a:t>
            </a:r>
            <a:r>
              <a:rPr dirty="0" smtClean="0"/>
              <a:t>INTERVENTO</a:t>
            </a:r>
            <a:r>
              <a:rPr lang="it-IT" dirty="0" smtClean="0"/>
              <a:t>: </a:t>
            </a:r>
            <a:r>
              <a:rPr lang="it-IT" sz="2700" cap="all" dirty="0" smtClean="0">
                <a:sym typeface="Lato Bold"/>
              </a:rPr>
              <a:t>la </a:t>
            </a:r>
            <a:r>
              <a:rPr lang="it-IT" sz="2700" cap="all" dirty="0">
                <a:sym typeface="Lato Bold"/>
              </a:rPr>
              <a:t>lezione intervallata</a:t>
            </a:r>
            <a:endParaRPr lang="it-IT" cap="all" dirty="0"/>
          </a:p>
          <a:p>
            <a:pPr algn="l"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dirty="0" smtClean="0"/>
              <a:t>Nome </a:t>
            </a:r>
            <a:r>
              <a:rPr dirty="0" err="1" smtClean="0"/>
              <a:t>Cognome</a:t>
            </a:r>
            <a:r>
              <a:rPr lang="it-IT" dirty="0" smtClean="0"/>
              <a:t>: Prof.ssa Garritano Loredana</a:t>
            </a:r>
            <a:endParaRPr dirty="0"/>
          </a:p>
        </p:txBody>
      </p:sp>
      <p:sp>
        <p:nvSpPr>
          <p:cNvPr id="14" name="Progetto “Processi di innovazione organizzativa e metodologica - Avanguardie educative”  Codice progetto: 10.2.7.A1-FSEPON-INDIRE-2017-1 CUP: B55G17000000006"/>
          <p:cNvSpPr txBox="1"/>
          <p:nvPr/>
        </p:nvSpPr>
        <p:spPr>
          <a:xfrm>
            <a:off x="-44454" y="9170077"/>
            <a:ext cx="13017508" cy="6015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6607" tIns="16607" rIns="16607" bIns="16607" anchor="ctr">
            <a:spAutoFit/>
          </a:bodyPr>
          <a:lstStyle/>
          <a:p>
            <a:pPr defTabSz="180066">
              <a:lnSpc>
                <a:spcPts val="3900"/>
              </a:lnSpc>
              <a:spcBef>
                <a:spcPts val="400"/>
              </a:spcBef>
              <a:defRPr sz="1300" b="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err="1"/>
              <a:t>Progetto</a:t>
            </a:r>
            <a:r>
              <a:rPr dirty="0"/>
              <a:t> “</a:t>
            </a:r>
            <a:r>
              <a:rPr dirty="0" err="1"/>
              <a:t>Processi</a:t>
            </a:r>
            <a:r>
              <a:rPr dirty="0"/>
              <a:t> di </a:t>
            </a:r>
            <a:r>
              <a:rPr dirty="0" err="1"/>
              <a:t>innovazione</a:t>
            </a:r>
            <a:r>
              <a:rPr dirty="0"/>
              <a:t> </a:t>
            </a:r>
            <a:r>
              <a:rPr dirty="0" err="1"/>
              <a:t>organizzativa</a:t>
            </a:r>
            <a:r>
              <a:rPr dirty="0"/>
              <a:t> e </a:t>
            </a:r>
            <a:r>
              <a:rPr dirty="0" err="1"/>
              <a:t>metodologica</a:t>
            </a:r>
            <a:r>
              <a:rPr dirty="0"/>
              <a:t> - </a:t>
            </a:r>
            <a:r>
              <a:rPr dirty="0" err="1"/>
              <a:t>Avanguardie</a:t>
            </a:r>
            <a:r>
              <a:rPr dirty="0"/>
              <a:t> educative” 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/>
              <a:t>Codice</a:t>
            </a:r>
            <a:r>
              <a:rPr dirty="0"/>
              <a:t> </a:t>
            </a:r>
            <a:r>
              <a:rPr dirty="0" err="1"/>
              <a:t>progetto</a:t>
            </a:r>
            <a:r>
              <a:rPr dirty="0"/>
              <a:t>: 10.2.7.A1-FSEPON-INDIRE-2017-1 CUP: B55G17000000006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E34E95-36F2-41DB-824E-C33CD166BD4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0240" y="389120"/>
            <a:ext cx="11703808" cy="1628160"/>
          </a:xfrm>
        </p:spPr>
        <p:txBody>
          <a:bodyPr/>
          <a:lstStyle/>
          <a:p>
            <a:pPr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</a:pPr>
            <a:r>
              <a:rPr lang="it-IT" b="1" kern="0" dirty="0">
                <a:solidFill>
                  <a:srgbClr val="800000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rgbClr val="FFFF00"/>
                </a:highlight>
                <a:latin typeface="Arial" pitchFamily="18"/>
                <a:cs typeface="Arial" pitchFamily="2"/>
              </a:rPr>
              <a:t>PERCHÈ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C120D9-AF6A-47AC-872B-96274CD0EE1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0240" y="1620889"/>
            <a:ext cx="11704320" cy="7091816"/>
          </a:xfrm>
          <a:solidFill>
            <a:srgbClr val="FFFFFF"/>
          </a:solidFill>
        </p:spPr>
        <p:txBody>
          <a:bodyPr/>
          <a:lstStyle/>
          <a:p>
            <a:pPr algn="just">
              <a:lnSpc>
                <a:spcPct val="90000"/>
              </a:lnSpc>
              <a:spcBef>
                <a:spcPts val="987"/>
              </a:spcBef>
              <a:buNone/>
            </a:pPr>
            <a:r>
              <a:rPr lang="it-IT" sz="5689" dirty="0">
                <a:solidFill>
                  <a:srgbClr val="000080"/>
                </a:solidFill>
              </a:rPr>
              <a:t>L’</a:t>
            </a:r>
            <a:r>
              <a:rPr lang="it-IT" sz="5689" dirty="0">
                <a:solidFill>
                  <a:srgbClr val="800000"/>
                </a:solidFill>
              </a:rPr>
              <a:t> </a:t>
            </a:r>
            <a:r>
              <a:rPr lang="it-IT" sz="5689" b="1" dirty="0" err="1">
                <a:solidFill>
                  <a:srgbClr val="800000"/>
                </a:solidFill>
              </a:rPr>
              <a:t>Expanded</a:t>
            </a:r>
            <a:r>
              <a:rPr lang="it-IT" sz="5689" b="1" dirty="0">
                <a:solidFill>
                  <a:srgbClr val="800000"/>
                </a:solidFill>
              </a:rPr>
              <a:t> </a:t>
            </a:r>
            <a:r>
              <a:rPr lang="it-IT" sz="5689" b="1" dirty="0" err="1">
                <a:solidFill>
                  <a:srgbClr val="800000"/>
                </a:solidFill>
              </a:rPr>
              <a:t>Spaced</a:t>
            </a:r>
            <a:r>
              <a:rPr lang="it-IT" sz="5689" b="1" dirty="0">
                <a:solidFill>
                  <a:srgbClr val="800000"/>
                </a:solidFill>
              </a:rPr>
              <a:t> Learning</a:t>
            </a:r>
            <a:r>
              <a:rPr lang="it-IT" sz="5689" dirty="0">
                <a:solidFill>
                  <a:srgbClr val="000080"/>
                </a:solidFill>
              </a:rPr>
              <a:t> arricchisce  questa tipologia di lezione con la multimedialità, contenuti interattivi e ricerca-azione.</a:t>
            </a:r>
          </a:p>
          <a:p>
            <a:pPr algn="just">
              <a:lnSpc>
                <a:spcPct val="90000"/>
              </a:lnSpc>
              <a:spcBef>
                <a:spcPts val="987"/>
              </a:spcBef>
              <a:buNone/>
            </a:pPr>
            <a:r>
              <a:rPr lang="it-IT" sz="5689" dirty="0">
                <a:solidFill>
                  <a:srgbClr val="000080"/>
                </a:solidFill>
              </a:rPr>
              <a:t>Al centro delle attività c’è lo studente, i contenuti hanno un carattere non astratto.</a:t>
            </a:r>
          </a:p>
        </p:txBody>
      </p:sp>
    </p:spTree>
    <p:extLst>
      <p:ext uri="{BB962C8B-B14F-4D97-AF65-F5344CB8AC3E}">
        <p14:creationId xmlns:p14="http://schemas.microsoft.com/office/powerpoint/2010/main" val="224021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7CD4E6-05DE-47EF-BCF6-5D5BD4CE3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581" y="301560"/>
            <a:ext cx="12175508" cy="980072"/>
          </a:xfrm>
          <a:solidFill>
            <a:schemeClr val="bg1"/>
          </a:solidFill>
        </p:spPr>
        <p:txBody>
          <a:bodyPr/>
          <a:lstStyle/>
          <a:p>
            <a:r>
              <a:rPr lang="it-IT" sz="512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“La mente non è un vaso da riempire”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DD763C-D43A-4097-BDB7-D0937F87E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581" y="1431312"/>
            <a:ext cx="12175508" cy="807727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it-IT" sz="3982" b="1" dirty="0">
                <a:solidFill>
                  <a:schemeClr val="accent1">
                    <a:lumMod val="75000"/>
                  </a:schemeClr>
                </a:solidFill>
              </a:rPr>
              <a:t>Eppure a volte noi docenti, nella nostra pratica quotidiana, sembriamo usare un’altra massima quella del “Battere il ferro finché è caldo”. Quando proponiamo un argomento o un nuovo contenuto, non diamo tregua ai nostri alunni, glielo scioriniamo in tre o quattro modi diversi, accompagnandolo con varie tipologie di esercizi.</a:t>
            </a:r>
          </a:p>
          <a:p>
            <a:pPr algn="just"/>
            <a:endParaRPr lang="it-IT" sz="3982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3982" b="1" dirty="0">
                <a:ln>
                  <a:solidFill>
                    <a:srgbClr val="FFFF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DIMENTICANDO CHE </a:t>
            </a:r>
            <a:r>
              <a:rPr lang="it-IT" sz="3982" b="1" dirty="0">
                <a:solidFill>
                  <a:schemeClr val="accent1">
                    <a:lumMod val="75000"/>
                  </a:schemeClr>
                </a:solidFill>
              </a:rPr>
              <a:t>non esiste metodo migliore dell’ottenere piena attenzione ed interesse da parte degli alunni.</a:t>
            </a:r>
          </a:p>
        </p:txBody>
      </p:sp>
    </p:spTree>
    <p:extLst>
      <p:ext uri="{BB962C8B-B14F-4D97-AF65-F5344CB8AC3E}">
        <p14:creationId xmlns:p14="http://schemas.microsoft.com/office/powerpoint/2010/main" val="12940023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CD818C-5AAB-41D8-AC8E-19FD70A9A3E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9869" y="1155785"/>
            <a:ext cx="11911132" cy="7966423"/>
          </a:xfrm>
          <a:solidFill>
            <a:srgbClr val="FFFFFF"/>
          </a:solidFill>
        </p:spPr>
        <p:txBody>
          <a:bodyPr/>
          <a:lstStyle/>
          <a:p>
            <a:pPr marL="650230" indent="-65023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Ti arricchisce metodologicamente</a:t>
            </a:r>
          </a:p>
          <a:p>
            <a:pPr marL="650230" indent="-65023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Ti aiuta a servirti meglio di nuove tecnologie e nuovi canali di apprendimento</a:t>
            </a:r>
          </a:p>
          <a:p>
            <a:pPr marL="650230" indent="-65023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È una metodologia che favorisce l’apprendimento attivo degli alunni e il lavoro di gruppo</a:t>
            </a:r>
          </a:p>
          <a:p>
            <a:pPr marL="650230" indent="-65023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Ti insegna a progettare le lezioni in modo più consapevole e meno legato al libro di testo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B56FB3F-DD24-4E78-A7BD-614D684E9679}"/>
              </a:ext>
            </a:extLst>
          </p:cNvPr>
          <p:cNvSpPr txBox="1">
            <a:spLocks/>
          </p:cNvSpPr>
          <p:nvPr/>
        </p:nvSpPr>
        <p:spPr>
          <a:xfrm>
            <a:off x="1027193" y="1"/>
            <a:ext cx="11703808" cy="1319923"/>
          </a:xfrm>
          <a:prstGeom prst="rect">
            <a:avLst/>
          </a:prstGeom>
          <a:noFill/>
          <a:ln>
            <a:noFill/>
          </a:ln>
        </p:spPr>
        <p:txBody>
          <a:bodyPr wrap="square" lIns="128000" tIns="66560" rIns="128000" bIns="66560" anchor="ctr" anchorCtr="1">
            <a:noAutofit/>
          </a:bodyPr>
          <a:lstStyle>
            <a:lvl1pPr lvl="0" algn="ctr" rtl="0" hangingPunct="0">
              <a:buNone/>
              <a:tabLst/>
              <a:defRPr lang="it-IT" sz="4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</a:lstStyle>
          <a:p>
            <a:pPr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</a:pPr>
            <a:r>
              <a:rPr lang="it-IT" sz="6258" b="1" kern="0" dirty="0">
                <a:solidFill>
                  <a:srgbClr val="800000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rgbClr val="FFFF00"/>
                </a:highlight>
                <a:latin typeface="Arial" pitchFamily="18"/>
                <a:cs typeface="Arial" pitchFamily="2"/>
              </a:rPr>
              <a:t>PERCHÉ PROVARE</a:t>
            </a:r>
          </a:p>
        </p:txBody>
      </p:sp>
    </p:spTree>
    <p:extLst>
      <p:ext uri="{BB962C8B-B14F-4D97-AF65-F5344CB8AC3E}">
        <p14:creationId xmlns:p14="http://schemas.microsoft.com/office/powerpoint/2010/main" val="3011752583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BD5DBE-F8F5-4230-B1C3-191059B697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76951" y="1658583"/>
            <a:ext cx="11977098" cy="6860503"/>
          </a:xfrm>
          <a:solidFill>
            <a:srgbClr val="FFFFFF"/>
          </a:solidFill>
        </p:spPr>
        <p:txBody>
          <a:bodyPr/>
          <a:lstStyle/>
          <a:p>
            <a:pPr marL="650230" indent="-650230">
              <a:buSzPct val="45000"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Più tempo per preparare la lezione</a:t>
            </a:r>
          </a:p>
          <a:p>
            <a:pPr marL="650230" indent="-650230">
              <a:buSzPct val="45000"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Paura di non  riuscire a restare nei tempi</a:t>
            </a:r>
          </a:p>
          <a:p>
            <a:pPr marL="650230" indent="-650230">
              <a:buSzPct val="45000"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Paura di non eseguire correttamente la metodologia</a:t>
            </a:r>
          </a:p>
          <a:p>
            <a:pPr marL="650230" indent="-650230">
              <a:buSzPct val="45000"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Ritenere che la pausa sia una perdita di tempo</a:t>
            </a:r>
          </a:p>
          <a:p>
            <a:pPr marL="650230" indent="-650230">
              <a:buSzPct val="45000"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Ritenere la pausa di difficile gestione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01B89E50-3DB6-4F71-A35C-F5281F5B53DF}"/>
              </a:ext>
            </a:extLst>
          </p:cNvPr>
          <p:cNvSpPr txBox="1">
            <a:spLocks/>
          </p:cNvSpPr>
          <p:nvPr/>
        </p:nvSpPr>
        <p:spPr>
          <a:xfrm>
            <a:off x="650240" y="389120"/>
            <a:ext cx="11703808" cy="1628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>
            <a:lvl1pPr lvl="0" algn="ctr" rtl="0" hangingPunct="0">
              <a:buNone/>
              <a:tabLst/>
              <a:defRPr lang="it-IT" sz="4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</a:lstStyle>
          <a:p>
            <a:r>
              <a:rPr lang="it-IT" sz="6258" b="1" dirty="0">
                <a:solidFill>
                  <a:srgbClr val="800000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rgbClr val="FFFF00"/>
                </a:highlight>
              </a:rPr>
              <a:t>DUBBI E PAURE…</a:t>
            </a:r>
          </a:p>
        </p:txBody>
      </p:sp>
    </p:spTree>
    <p:extLst>
      <p:ext uri="{BB962C8B-B14F-4D97-AF65-F5344CB8AC3E}">
        <p14:creationId xmlns:p14="http://schemas.microsoft.com/office/powerpoint/2010/main" val="159337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8" y="804779"/>
            <a:ext cx="13017508" cy="7794472"/>
          </a:xfrm>
          <a:prstGeom prst="rect">
            <a:avLst/>
          </a:prstGeom>
        </p:spPr>
      </p:pic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Sestu, 8 ottobre 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2" name="Rettangolo 11"/>
          <p:cNvSpPr/>
          <p:nvPr/>
        </p:nvSpPr>
        <p:spPr>
          <a:xfrm>
            <a:off x="5936691" y="2805450"/>
            <a:ext cx="7091264" cy="42473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altLang="it-IT" sz="5400" dirty="0">
                <a:solidFill>
                  <a:schemeClr val="tx1"/>
                </a:solidFill>
                <a:latin typeface="Lato Bold"/>
              </a:rPr>
              <a:t>Uno degli obiettivi dell'istruzione </a:t>
            </a:r>
            <a:endParaRPr lang="it-IT" altLang="it-IT" sz="5400" dirty="0" smtClean="0">
              <a:solidFill>
                <a:schemeClr val="tx1"/>
              </a:solidFill>
              <a:latin typeface="Lato Bold"/>
            </a:endParaRPr>
          </a:p>
          <a:p>
            <a:r>
              <a:rPr lang="it-IT" altLang="it-IT" sz="5400" dirty="0" smtClean="0">
                <a:solidFill>
                  <a:schemeClr val="tx1"/>
                </a:solidFill>
                <a:latin typeface="Lato Bold"/>
              </a:rPr>
              <a:t>è </a:t>
            </a:r>
          </a:p>
          <a:p>
            <a:r>
              <a:rPr lang="it-IT" altLang="it-IT" sz="5400" dirty="0" smtClean="0">
                <a:solidFill>
                  <a:schemeClr val="tx1"/>
                </a:solidFill>
                <a:latin typeface="Lato Bold"/>
              </a:rPr>
              <a:t>creare </a:t>
            </a:r>
            <a:r>
              <a:rPr lang="it-IT" altLang="it-IT" sz="5400" dirty="0">
                <a:solidFill>
                  <a:schemeClr val="tx1"/>
                </a:solidFill>
                <a:latin typeface="Lato Bold"/>
              </a:rPr>
              <a:t>memoria </a:t>
            </a:r>
            <a:endParaRPr lang="it-IT" altLang="it-IT" sz="5400" dirty="0" smtClean="0">
              <a:solidFill>
                <a:schemeClr val="tx1"/>
              </a:solidFill>
              <a:latin typeface="Lato Bold"/>
            </a:endParaRPr>
          </a:p>
          <a:p>
            <a:r>
              <a:rPr lang="it-IT" altLang="it-IT" sz="5400" dirty="0" smtClean="0">
                <a:solidFill>
                  <a:schemeClr val="tx1"/>
                </a:solidFill>
                <a:latin typeface="Lato Bold"/>
              </a:rPr>
              <a:t>a </a:t>
            </a:r>
            <a:r>
              <a:rPr lang="it-IT" altLang="it-IT" sz="5400" dirty="0">
                <a:solidFill>
                  <a:schemeClr val="tx1"/>
                </a:solidFill>
                <a:latin typeface="Lato Bold"/>
              </a:rPr>
              <a:t>lungo </a:t>
            </a:r>
            <a:r>
              <a:rPr lang="it-IT" altLang="it-IT" sz="5400" dirty="0" smtClean="0">
                <a:solidFill>
                  <a:schemeClr val="tx1"/>
                </a:solidFill>
                <a:latin typeface="Lato Bold"/>
              </a:rPr>
              <a:t>termine</a:t>
            </a:r>
            <a:endParaRPr lang="it-IT" altLang="it-IT" sz="5400" dirty="0">
              <a:solidFill>
                <a:schemeClr val="tx1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3170907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</a:t>
            </a:r>
            <a:r>
              <a:rPr lang="it-IT" sz="2000" dirty="0" smtClean="0"/>
              <a:t>8 ottobre 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0" name="Corpo del testo"/>
          <p:cNvSpPr txBox="1"/>
          <p:nvPr/>
        </p:nvSpPr>
        <p:spPr>
          <a:xfrm>
            <a:off x="1876924" y="929460"/>
            <a:ext cx="9844392" cy="5259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b="1" dirty="0" err="1">
                <a:latin typeface="Lato Bold"/>
                <a:ea typeface="Helvetica Neue"/>
                <a:cs typeface="Helvetica Neue"/>
                <a:sym typeface="Helvetica Neue"/>
              </a:rPr>
              <a:t>Spaced</a:t>
            </a:r>
            <a:r>
              <a:rPr lang="it-IT" sz="2800" b="1" dirty="0">
                <a:latin typeface="Lato Bold"/>
                <a:ea typeface="Helvetica Neue"/>
                <a:cs typeface="Helvetica Neue"/>
                <a:sym typeface="Helvetica Neue"/>
              </a:rPr>
              <a:t> Learning (Apprendimento intervallato</a:t>
            </a:r>
            <a:r>
              <a:rPr lang="it-IT" sz="3200" b="1" dirty="0" smtClean="0">
                <a:sym typeface="Helvetica Neue"/>
              </a:rPr>
              <a:t>)</a:t>
            </a:r>
            <a:endParaRPr lang="it-IT" sz="3200" b="1" dirty="0">
              <a:sym typeface="Helvetica Neue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156312" y="4697097"/>
            <a:ext cx="99127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0" dirty="0">
                <a:latin typeface="Lato Bold"/>
              </a:rPr>
              <a:t>L'Apprendimento Intervallato nasce a seguito di </a:t>
            </a:r>
            <a:r>
              <a:rPr lang="it-IT" sz="3200" b="0" dirty="0" smtClean="0">
                <a:latin typeface="Lato Bold"/>
              </a:rPr>
              <a:t>una ricerca </a:t>
            </a:r>
            <a:r>
              <a:rPr lang="it-IT" sz="3200" b="0" dirty="0">
                <a:latin typeface="Lato Bold"/>
              </a:rPr>
              <a:t>sul cervello </a:t>
            </a:r>
            <a:r>
              <a:rPr lang="it-IT" sz="3200" b="0" dirty="0" smtClean="0">
                <a:latin typeface="Lato Bold"/>
              </a:rPr>
              <a:t>condotta </a:t>
            </a:r>
            <a:r>
              <a:rPr lang="it-IT" sz="3200" b="0" dirty="0">
                <a:latin typeface="Lato Bold"/>
              </a:rPr>
              <a:t>dal </a:t>
            </a:r>
            <a:r>
              <a:rPr lang="it-IT" sz="3200" b="0" dirty="0" err="1" smtClean="0">
                <a:latin typeface="Lato Bold"/>
              </a:rPr>
              <a:t>neuroscienziato</a:t>
            </a:r>
            <a:r>
              <a:rPr lang="it-IT" sz="3200" b="0" dirty="0" smtClean="0">
                <a:latin typeface="Lato Bold"/>
              </a:rPr>
              <a:t> Douglas </a:t>
            </a:r>
            <a:r>
              <a:rPr lang="it-IT" sz="3200" b="0" dirty="0" err="1">
                <a:latin typeface="Lato Bold"/>
              </a:rPr>
              <a:t>Fields</a:t>
            </a:r>
            <a:r>
              <a:rPr lang="it-IT" sz="3200" b="0" dirty="0">
                <a:latin typeface="Lato Bold"/>
              </a:rPr>
              <a:t> </a:t>
            </a:r>
            <a:r>
              <a:rPr lang="it-IT" sz="3200" b="0" dirty="0" smtClean="0">
                <a:latin typeface="Lato Bold"/>
              </a:rPr>
              <a:t> e da  suo gruppo di ricerca il cui obiettivo era quello di scoprire i meccanismi che sono alla base della memoria</a:t>
            </a:r>
            <a:endParaRPr lang="it-IT" sz="3200" b="0" dirty="0">
              <a:latin typeface="Lato Bold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419" y="2194375"/>
            <a:ext cx="60769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468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ómo abrir copias de empresas de Contasol 2014 en Contasol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5" y="3606868"/>
            <a:ext cx="2269503" cy="2269503"/>
          </a:xfrm>
          <a:prstGeom prst="rect">
            <a:avLst/>
          </a:prstGeom>
        </p:spPr>
      </p:pic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</a:t>
            </a:r>
            <a:r>
              <a:rPr lang="it-IT" sz="2000" dirty="0" smtClean="0"/>
              <a:t>8 ottobre 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0" name="Corpo del testo"/>
          <p:cNvSpPr txBox="1"/>
          <p:nvPr/>
        </p:nvSpPr>
        <p:spPr>
          <a:xfrm>
            <a:off x="1876924" y="929460"/>
            <a:ext cx="9844392" cy="5259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b="1" dirty="0" err="1">
                <a:latin typeface="Lato Bold"/>
                <a:ea typeface="Helvetica Neue"/>
                <a:cs typeface="Helvetica Neue"/>
                <a:sym typeface="Helvetica Neue"/>
              </a:rPr>
              <a:t>Spaced</a:t>
            </a:r>
            <a:r>
              <a:rPr lang="it-IT" sz="2800" b="1" dirty="0">
                <a:latin typeface="Lato Bold"/>
                <a:ea typeface="Helvetica Neue"/>
                <a:cs typeface="Helvetica Neue"/>
                <a:sym typeface="Helvetica Neue"/>
              </a:rPr>
              <a:t> Learning (Apprendimento intervallato</a:t>
            </a:r>
            <a:r>
              <a:rPr lang="it-IT" sz="3200" b="1" dirty="0" smtClean="0">
                <a:sym typeface="Helvetica Neue"/>
              </a:rPr>
              <a:t>)</a:t>
            </a:r>
            <a:endParaRPr lang="it-IT" sz="3200" b="1" dirty="0">
              <a:sym typeface="Helvetica Neue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7704831" y="3729818"/>
            <a:ext cx="47474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sz="2400" b="0" dirty="0" smtClean="0">
                <a:latin typeface="Lato Bold"/>
              </a:rPr>
              <a:t>le </a:t>
            </a:r>
            <a:r>
              <a:rPr lang="it-IT" altLang="it-IT" sz="2400" b="0" dirty="0">
                <a:latin typeface="Lato Bold"/>
              </a:rPr>
              <a:t>cellule del cervello si “</a:t>
            </a:r>
            <a:r>
              <a:rPr lang="it-IT" altLang="it-IT" sz="2400" b="0" dirty="0">
                <a:solidFill>
                  <a:srgbClr val="C00000"/>
                </a:solidFill>
                <a:latin typeface="Lato Bold"/>
              </a:rPr>
              <a:t>accendono</a:t>
            </a:r>
            <a:r>
              <a:rPr lang="it-IT" altLang="it-IT" sz="2400" b="0" dirty="0">
                <a:latin typeface="Lato Bold"/>
              </a:rPr>
              <a:t>” e si collegano tra loro, a seconda di come sono stimolate. </a:t>
            </a:r>
            <a:endParaRPr lang="it-IT" sz="2400" b="0" dirty="0">
              <a:latin typeface="Lato Bold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924718" y="4299415"/>
            <a:ext cx="2787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solidFill>
                  <a:schemeClr val="tx1"/>
                </a:solidFill>
                <a:latin typeface="Lato Bold"/>
              </a:rPr>
              <a:t>Douglas e il suo gruppo hanno scoperto che </a:t>
            </a:r>
            <a:endParaRPr lang="it-IT" sz="2400" dirty="0">
              <a:solidFill>
                <a:schemeClr val="tx1"/>
              </a:solidFill>
              <a:latin typeface="Lato Bold"/>
            </a:endParaRPr>
          </a:p>
        </p:txBody>
      </p:sp>
      <p:cxnSp>
        <p:nvCxnSpPr>
          <p:cNvPr id="9" name="Connettore 2 8"/>
          <p:cNvCxnSpPr/>
          <p:nvPr/>
        </p:nvCxnSpPr>
        <p:spPr>
          <a:xfrm flipV="1">
            <a:off x="4712351" y="4176736"/>
            <a:ext cx="2891059" cy="877553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onnettore 2 21"/>
          <p:cNvCxnSpPr/>
          <p:nvPr/>
        </p:nvCxnSpPr>
        <p:spPr>
          <a:xfrm>
            <a:off x="4739624" y="5091426"/>
            <a:ext cx="2863786" cy="2068098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Rettangolo 19"/>
          <p:cNvSpPr/>
          <p:nvPr/>
        </p:nvSpPr>
        <p:spPr>
          <a:xfrm>
            <a:off x="7603410" y="6596498"/>
            <a:ext cx="4481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sz="2400" b="0" dirty="0" smtClean="0">
                <a:latin typeface="Lato Bold"/>
              </a:rPr>
              <a:t>se </a:t>
            </a:r>
            <a:r>
              <a:rPr lang="it-IT" altLang="it-IT" sz="2400" b="0" dirty="0">
                <a:latin typeface="Lato Bold"/>
              </a:rPr>
              <a:t>la stimolazione della cellula è continua la cellula non si “</a:t>
            </a:r>
            <a:r>
              <a:rPr lang="it-IT" altLang="it-IT" sz="2400" b="0" dirty="0">
                <a:solidFill>
                  <a:srgbClr val="FF0000"/>
                </a:solidFill>
                <a:latin typeface="Lato Bold"/>
              </a:rPr>
              <a:t>accende</a:t>
            </a:r>
            <a:r>
              <a:rPr lang="it-IT" altLang="it-IT" sz="2400" b="0" dirty="0">
                <a:latin typeface="Lato Bold"/>
              </a:rPr>
              <a:t>“</a:t>
            </a:r>
            <a:endParaRPr lang="it-IT" sz="2400" b="0" dirty="0">
              <a:latin typeface="Lato Bold"/>
            </a:endParaRPr>
          </a:p>
        </p:txBody>
      </p:sp>
      <p:pic>
        <p:nvPicPr>
          <p:cNvPr id="13" name="Immagine 12" descr="Cellule di cervello di maiale riattivate 4 ore dopo la mort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98" y="1895795"/>
            <a:ext cx="1573065" cy="157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82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uvola 13"/>
          <p:cNvSpPr/>
          <p:nvPr/>
        </p:nvSpPr>
        <p:spPr>
          <a:xfrm>
            <a:off x="7165910" y="3634934"/>
            <a:ext cx="5366232" cy="397828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3" name="Nuvola 22"/>
          <p:cNvSpPr/>
          <p:nvPr/>
        </p:nvSpPr>
        <p:spPr>
          <a:xfrm>
            <a:off x="224714" y="4086249"/>
            <a:ext cx="5300472" cy="397828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</a:t>
            </a:r>
            <a:r>
              <a:rPr lang="it-IT" sz="2000" dirty="0" smtClean="0"/>
              <a:t>8 ottobre 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0" name="Corpo del testo"/>
          <p:cNvSpPr txBox="1"/>
          <p:nvPr/>
        </p:nvSpPr>
        <p:spPr>
          <a:xfrm>
            <a:off x="1876924" y="929460"/>
            <a:ext cx="9844392" cy="5259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b="1" dirty="0" err="1">
                <a:latin typeface="Lato Bold"/>
                <a:ea typeface="Helvetica Neue"/>
                <a:cs typeface="Helvetica Neue"/>
                <a:sym typeface="Helvetica Neue"/>
              </a:rPr>
              <a:t>Spaced</a:t>
            </a:r>
            <a:r>
              <a:rPr lang="it-IT" sz="2800" b="1" dirty="0">
                <a:latin typeface="Lato Bold"/>
                <a:ea typeface="Helvetica Neue"/>
                <a:cs typeface="Helvetica Neue"/>
                <a:sym typeface="Helvetica Neue"/>
              </a:rPr>
              <a:t> Learning (Apprendimento intervallato</a:t>
            </a:r>
            <a:r>
              <a:rPr lang="it-IT" sz="3200" b="1" dirty="0" smtClean="0">
                <a:sym typeface="Helvetica Neue"/>
              </a:rPr>
              <a:t>)</a:t>
            </a:r>
            <a:endParaRPr lang="it-IT" sz="3200" b="1" dirty="0">
              <a:sym typeface="Helvetica Neue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4713" y="1778224"/>
            <a:ext cx="5300472" cy="144655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4400" b="0" dirty="0" smtClean="0">
                <a:solidFill>
                  <a:schemeClr val="tx1"/>
                </a:solidFill>
                <a:latin typeface="Lato Bold"/>
              </a:rPr>
              <a:t>Quindi </a:t>
            </a:r>
            <a:r>
              <a:rPr lang="it-IT" altLang="it-IT" sz="4400" b="0" dirty="0">
                <a:solidFill>
                  <a:schemeClr val="tx1"/>
                </a:solidFill>
                <a:latin typeface="Lato Bold"/>
              </a:rPr>
              <a:t>la cellula </a:t>
            </a:r>
            <a:r>
              <a:rPr lang="it-IT" altLang="it-IT" sz="4400" b="0" dirty="0" smtClean="0">
                <a:solidFill>
                  <a:schemeClr val="tx1"/>
                </a:solidFill>
                <a:latin typeface="Lato Bold"/>
              </a:rPr>
              <a:t>per  accendersi</a:t>
            </a:r>
            <a:endParaRPr lang="it-IT" sz="4400" b="0" dirty="0" smtClean="0">
              <a:solidFill>
                <a:schemeClr val="tx1"/>
              </a:solidFill>
              <a:latin typeface="Lato Bold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970987" y="5013563"/>
            <a:ext cx="38079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sz="4400" b="0" dirty="0" smtClean="0">
                <a:solidFill>
                  <a:schemeClr val="tx1"/>
                </a:solidFill>
                <a:latin typeface="Lato Bold"/>
              </a:rPr>
              <a:t>necessita di una </a:t>
            </a:r>
            <a:r>
              <a:rPr lang="it-IT" sz="4400" b="0" dirty="0" smtClean="0">
                <a:solidFill>
                  <a:schemeClr val="tx1"/>
                </a:solidFill>
                <a:latin typeface="Lato Bold"/>
              </a:rPr>
              <a:t>stimolazione, 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2874949" y="3224774"/>
            <a:ext cx="0" cy="973445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Rettangolo 1"/>
          <p:cNvSpPr/>
          <p:nvPr/>
        </p:nvSpPr>
        <p:spPr>
          <a:xfrm>
            <a:off x="7900398" y="4223693"/>
            <a:ext cx="38314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400" b="0" dirty="0">
                <a:solidFill>
                  <a:schemeClr val="tx1"/>
                </a:solidFill>
                <a:latin typeface="Lato Bold"/>
              </a:rPr>
              <a:t>separate da un momento vuoto di non stimolazione. 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5525185" y="5792027"/>
            <a:ext cx="1640725" cy="11614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0479168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</a:t>
            </a:r>
            <a:r>
              <a:rPr lang="it-IT" sz="2000" dirty="0" smtClean="0"/>
              <a:t>8 ottobre 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0" name="Corpo del testo"/>
          <p:cNvSpPr txBox="1"/>
          <p:nvPr/>
        </p:nvSpPr>
        <p:spPr>
          <a:xfrm>
            <a:off x="1876924" y="929460"/>
            <a:ext cx="9844392" cy="5259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b="1" dirty="0" err="1">
                <a:latin typeface="Lato Bold"/>
                <a:ea typeface="Helvetica Neue"/>
                <a:cs typeface="Helvetica Neue"/>
                <a:sym typeface="Helvetica Neue"/>
              </a:rPr>
              <a:t>Spaced</a:t>
            </a:r>
            <a:r>
              <a:rPr lang="it-IT" sz="2800" b="1" dirty="0">
                <a:latin typeface="Lato Bold"/>
                <a:ea typeface="Helvetica Neue"/>
                <a:cs typeface="Helvetica Neue"/>
                <a:sym typeface="Helvetica Neue"/>
              </a:rPr>
              <a:t> Learning (Apprendimento intervallato</a:t>
            </a:r>
            <a:r>
              <a:rPr lang="it-IT" sz="3200" b="1" dirty="0" smtClean="0">
                <a:sym typeface="Helvetica Neue"/>
              </a:rPr>
              <a:t>)</a:t>
            </a:r>
            <a:endParaRPr lang="it-IT" sz="3200" b="1" dirty="0">
              <a:sym typeface="Helvetica Neue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06686" y="5532889"/>
            <a:ext cx="1146442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3600" b="0" dirty="0" smtClean="0">
                <a:solidFill>
                  <a:srgbClr val="444444"/>
                </a:solidFill>
                <a:latin typeface="OpenDyslexicAlta"/>
              </a:rPr>
              <a:t>Nasce  </a:t>
            </a:r>
            <a:r>
              <a:rPr lang="it-IT" sz="3600" b="0" dirty="0">
                <a:solidFill>
                  <a:srgbClr val="444444"/>
                </a:solidFill>
                <a:latin typeface="OpenDyslexicAlta"/>
              </a:rPr>
              <a:t>l’</a:t>
            </a:r>
            <a:r>
              <a:rPr lang="it-IT" sz="3600" dirty="0">
                <a:solidFill>
                  <a:srgbClr val="444444"/>
                </a:solidFill>
                <a:latin typeface="OpenDyslexicAlta"/>
              </a:rPr>
              <a:t>Apprendimento Intervallato </a:t>
            </a:r>
            <a:endParaRPr lang="it-IT" sz="3600" dirty="0" smtClean="0">
              <a:solidFill>
                <a:srgbClr val="444444"/>
              </a:solidFill>
              <a:latin typeface="OpenDyslexicAlta"/>
            </a:endParaRPr>
          </a:p>
          <a:p>
            <a:r>
              <a:rPr lang="it-IT" sz="3600" dirty="0" smtClean="0">
                <a:solidFill>
                  <a:srgbClr val="444444"/>
                </a:solidFill>
                <a:latin typeface="OpenDyslexicAlta"/>
              </a:rPr>
              <a:t>(</a:t>
            </a:r>
            <a:r>
              <a:rPr lang="it-IT" sz="3600" dirty="0">
                <a:solidFill>
                  <a:srgbClr val="444444"/>
                </a:solidFill>
                <a:latin typeface="OpenDyslexicAlta"/>
              </a:rPr>
              <a:t>o </a:t>
            </a:r>
            <a:r>
              <a:rPr lang="it-IT" sz="3600" dirty="0" err="1">
                <a:solidFill>
                  <a:srgbClr val="444444"/>
                </a:solidFill>
                <a:latin typeface="OpenDyslexicAlta"/>
              </a:rPr>
              <a:t>Spaced</a:t>
            </a:r>
            <a:r>
              <a:rPr lang="it-IT" sz="3600" dirty="0">
                <a:solidFill>
                  <a:srgbClr val="444444"/>
                </a:solidFill>
                <a:latin typeface="OpenDyslexicAlta"/>
              </a:rPr>
              <a:t> Learning)</a:t>
            </a:r>
            <a:r>
              <a:rPr lang="it-IT" sz="3600" b="0" dirty="0">
                <a:solidFill>
                  <a:srgbClr val="444444"/>
                </a:solidFill>
                <a:latin typeface="OpenDyslexicAlta"/>
              </a:rPr>
              <a:t>,</a:t>
            </a:r>
            <a:r>
              <a:rPr lang="it-IT" sz="3600" dirty="0">
                <a:solidFill>
                  <a:srgbClr val="444444"/>
                </a:solidFill>
                <a:latin typeface="OpenDyslexicAlta"/>
              </a:rPr>
              <a:t> </a:t>
            </a:r>
            <a:r>
              <a:rPr lang="it-IT" sz="3600" dirty="0" smtClean="0">
                <a:solidFill>
                  <a:srgbClr val="444444"/>
                </a:solidFill>
                <a:latin typeface="OpenDyslexicAlta"/>
              </a:rPr>
              <a:t> </a:t>
            </a:r>
          </a:p>
          <a:p>
            <a:r>
              <a:rPr lang="it-IT" sz="3600" b="0" dirty="0" smtClean="0">
                <a:solidFill>
                  <a:srgbClr val="444444"/>
                </a:solidFill>
                <a:latin typeface="OpenDyslexicAlta"/>
              </a:rPr>
              <a:t>sperimentato </a:t>
            </a:r>
            <a:r>
              <a:rPr lang="it-IT" sz="3600" b="0" dirty="0">
                <a:solidFill>
                  <a:srgbClr val="444444"/>
                </a:solidFill>
                <a:latin typeface="OpenDyslexicAlta"/>
              </a:rPr>
              <a:t>soprattutto alla </a:t>
            </a:r>
            <a:r>
              <a:rPr lang="it-IT" sz="3600" dirty="0" err="1">
                <a:solidFill>
                  <a:srgbClr val="444444"/>
                </a:solidFill>
                <a:latin typeface="OpenDyslexicAlta"/>
              </a:rPr>
              <a:t>Monkseaton</a:t>
            </a:r>
            <a:r>
              <a:rPr lang="it-IT" sz="3600" dirty="0">
                <a:solidFill>
                  <a:srgbClr val="444444"/>
                </a:solidFill>
                <a:latin typeface="OpenDyslexicAlta"/>
              </a:rPr>
              <a:t> High School</a:t>
            </a:r>
            <a:r>
              <a:rPr lang="it-IT" sz="3600" b="0" dirty="0">
                <a:solidFill>
                  <a:srgbClr val="444444"/>
                </a:solidFill>
                <a:latin typeface="OpenDyslexicAlta"/>
              </a:rPr>
              <a:t> nel Nord dell’Inghilterra, </a:t>
            </a:r>
            <a:endParaRPr lang="it-IT" sz="3600" dirty="0"/>
          </a:p>
        </p:txBody>
      </p:sp>
      <p:sp>
        <p:nvSpPr>
          <p:cNvPr id="2" name="Rettangolo 1"/>
          <p:cNvSpPr/>
          <p:nvPr/>
        </p:nvSpPr>
        <p:spPr>
          <a:xfrm>
            <a:off x="765887" y="2670812"/>
            <a:ext cx="11346025" cy="1200329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it-IT" sz="3600" b="0" dirty="0" smtClean="0">
                <a:solidFill>
                  <a:srgbClr val="444444"/>
                </a:solidFill>
                <a:latin typeface="OpenDyslexicAlta"/>
              </a:rPr>
              <a:t>Grazie a </a:t>
            </a:r>
            <a:r>
              <a:rPr lang="it-IT" sz="3600" dirty="0" smtClean="0">
                <a:solidFill>
                  <a:srgbClr val="444444"/>
                </a:solidFill>
                <a:latin typeface="OpenDyslexicAlta"/>
              </a:rPr>
              <a:t>Paul </a:t>
            </a:r>
            <a:r>
              <a:rPr lang="it-IT" sz="3600" dirty="0" err="1">
                <a:solidFill>
                  <a:srgbClr val="444444"/>
                </a:solidFill>
                <a:latin typeface="OpenDyslexicAlta"/>
              </a:rPr>
              <a:t>Kelley</a:t>
            </a:r>
            <a:r>
              <a:rPr lang="it-IT" sz="3600" b="0" dirty="0">
                <a:solidFill>
                  <a:srgbClr val="444444"/>
                </a:solidFill>
                <a:latin typeface="OpenDyslexicAlta"/>
              </a:rPr>
              <a:t> </a:t>
            </a:r>
            <a:r>
              <a:rPr lang="it-IT" sz="3600" b="0" dirty="0" smtClean="0">
                <a:solidFill>
                  <a:srgbClr val="444444"/>
                </a:solidFill>
                <a:latin typeface="OpenDyslexicAlta"/>
              </a:rPr>
              <a:t> </a:t>
            </a:r>
            <a:r>
              <a:rPr lang="it-IT" sz="3600" b="0" dirty="0">
                <a:solidFill>
                  <a:srgbClr val="444444"/>
                </a:solidFill>
                <a:latin typeface="OpenDyslexicAlta"/>
              </a:rPr>
              <a:t>le teorie di </a:t>
            </a:r>
            <a:r>
              <a:rPr lang="it-IT" sz="3600" b="0" dirty="0" smtClean="0">
                <a:solidFill>
                  <a:srgbClr val="444444"/>
                </a:solidFill>
                <a:latin typeface="OpenDyslexicAlta"/>
              </a:rPr>
              <a:t>Douglas vengono adattate e applicate  al </a:t>
            </a:r>
            <a:r>
              <a:rPr lang="it-IT" sz="3600" b="0" dirty="0">
                <a:solidFill>
                  <a:srgbClr val="444444"/>
                </a:solidFill>
                <a:latin typeface="OpenDyslexicAlta"/>
              </a:rPr>
              <a:t>mondo della scuola 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6485598" y="3871141"/>
            <a:ext cx="33603" cy="1577937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3770213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</a:t>
            </a:r>
            <a:r>
              <a:rPr lang="it-IT" sz="2000" dirty="0" smtClean="0"/>
              <a:t>8 ottobre 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0" name="Corpo del testo"/>
          <p:cNvSpPr txBox="1"/>
          <p:nvPr/>
        </p:nvSpPr>
        <p:spPr>
          <a:xfrm>
            <a:off x="1876924" y="929460"/>
            <a:ext cx="9844392" cy="5259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b="1" dirty="0" err="1">
                <a:latin typeface="Lato Bold"/>
                <a:ea typeface="Helvetica Neue"/>
                <a:cs typeface="Helvetica Neue"/>
                <a:sym typeface="Helvetica Neue"/>
              </a:rPr>
              <a:t>Spaced</a:t>
            </a:r>
            <a:r>
              <a:rPr lang="it-IT" sz="2800" b="1" dirty="0">
                <a:latin typeface="Lato Bold"/>
                <a:ea typeface="Helvetica Neue"/>
                <a:cs typeface="Helvetica Neue"/>
                <a:sym typeface="Helvetica Neue"/>
              </a:rPr>
              <a:t> Learning (Apprendimento intervallato</a:t>
            </a:r>
            <a:r>
              <a:rPr lang="it-IT" sz="3200" b="1" dirty="0" smtClean="0">
                <a:sym typeface="Helvetica Neue"/>
              </a:rPr>
              <a:t>)</a:t>
            </a:r>
            <a:endParaRPr lang="it-IT" sz="3200" b="1" dirty="0">
              <a:sym typeface="Helvetica Neue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2049" y="1921175"/>
            <a:ext cx="64570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L'Apprendimento Intervallato, sviluppato dalla Scuola Secondaria di </a:t>
            </a:r>
            <a:r>
              <a:rPr lang="it-IT" sz="2800" dirty="0" err="1"/>
              <a:t>Monkseaton</a:t>
            </a:r>
            <a:r>
              <a:rPr lang="it-IT" sz="2800" dirty="0"/>
              <a:t>, è un metodo per incamerare informazioni nella memoria a lungo termine attraverso la ripetizione. Fondamentalmente non c'è differenza rispetto a quando impariamo in modo tradizionale. </a:t>
            </a:r>
            <a:endParaRPr lang="it-IT" sz="2800" b="0" dirty="0">
              <a:latin typeface="Lato Bold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48272" y="4286062"/>
            <a:ext cx="58025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Quando ascoltiamo, vediamo o facciamo qualcosa una volta sola, questa viene immagazzinata nella memoria a breve termine. Se ascoltiamo, vediamo, o facciamo una cosa ripetutamente, potrà entrare nella memoria a lungo termine</a:t>
            </a:r>
            <a:endParaRPr lang="it-IT" sz="2800" b="0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041425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</a:t>
            </a:r>
            <a:r>
              <a:rPr lang="it-IT" sz="2000" dirty="0" smtClean="0"/>
              <a:t>8 ottobre 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0" name="Corpo del testo"/>
          <p:cNvSpPr txBox="1"/>
          <p:nvPr/>
        </p:nvSpPr>
        <p:spPr>
          <a:xfrm>
            <a:off x="1876924" y="929460"/>
            <a:ext cx="9844392" cy="5259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b="1" dirty="0" err="1">
                <a:latin typeface="Lato Bold"/>
                <a:ea typeface="Helvetica Neue"/>
                <a:cs typeface="Helvetica Neue"/>
                <a:sym typeface="Helvetica Neue"/>
              </a:rPr>
              <a:t>Spaced</a:t>
            </a:r>
            <a:r>
              <a:rPr lang="it-IT" sz="2800" b="1" dirty="0">
                <a:latin typeface="Lato Bold"/>
                <a:ea typeface="Helvetica Neue"/>
                <a:cs typeface="Helvetica Neue"/>
                <a:sym typeface="Helvetica Neue"/>
              </a:rPr>
              <a:t> Learning (Apprendimento intervallato</a:t>
            </a:r>
            <a:r>
              <a:rPr lang="it-IT" sz="3200" b="1" dirty="0" smtClean="0">
                <a:sym typeface="Helvetica Neue"/>
              </a:rPr>
              <a:t>)</a:t>
            </a:r>
            <a:endParaRPr lang="it-IT" sz="3200" b="1" dirty="0">
              <a:sym typeface="Helvetica Neue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91202" y="2113543"/>
            <a:ext cx="3154432" cy="64633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it-IT" sz="3600" dirty="0" smtClean="0"/>
              <a:t>Che </a:t>
            </a:r>
            <a:r>
              <a:rPr lang="it-IT" sz="3600" dirty="0"/>
              <a:t>cos’è? </a:t>
            </a:r>
            <a:endParaRPr lang="it-IT" sz="3600" b="0" dirty="0">
              <a:solidFill>
                <a:srgbClr val="444444"/>
              </a:solidFill>
              <a:latin typeface="OpenDyslexicAlta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40013" y="1949135"/>
            <a:ext cx="65024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it-IT" sz="3600" dirty="0"/>
              <a:t>Particolare articolazione del </a:t>
            </a:r>
            <a:endParaRPr lang="it-IT" sz="3600" dirty="0" smtClean="0"/>
          </a:p>
          <a:p>
            <a:r>
              <a:rPr lang="it-IT" sz="3600" dirty="0" smtClean="0"/>
              <a:t>TEMPO LEZIONE</a:t>
            </a:r>
            <a:endParaRPr lang="it-IT" sz="3600" b="0" dirty="0">
              <a:solidFill>
                <a:srgbClr val="444444"/>
              </a:solidFill>
              <a:latin typeface="OpenDyslexicAlta"/>
            </a:endParaRP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3545634" y="2393442"/>
            <a:ext cx="1362268" cy="1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ttangolo 8"/>
          <p:cNvSpPr/>
          <p:nvPr/>
        </p:nvSpPr>
        <p:spPr>
          <a:xfrm>
            <a:off x="5172124" y="4997194"/>
            <a:ext cx="6502399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3600" dirty="0"/>
              <a:t>MASSIMIZZARE la concentrazione e il lavoro cognitivo degli studenti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91202" y="5456751"/>
            <a:ext cx="315443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3600" dirty="0" smtClean="0"/>
              <a:t>Obiettivo ? </a:t>
            </a:r>
            <a:endParaRPr lang="it-IT" sz="3600" b="0" dirty="0">
              <a:solidFill>
                <a:srgbClr val="444444"/>
              </a:solidFill>
              <a:latin typeface="OpenDyslexicAlta"/>
            </a:endParaRP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3677745" y="5874356"/>
            <a:ext cx="1362268" cy="1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174553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2B7CFF2-1318-49E7-AC6B-2BA85F940D8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03264" y="162170"/>
            <a:ext cx="12187136" cy="4760375"/>
          </a:xfrm>
          <a:solidFill>
            <a:srgbClr val="FFFFFF"/>
          </a:solidFill>
        </p:spPr>
        <p:txBody>
          <a:bodyPr/>
          <a:lstStyle/>
          <a:p>
            <a:pPr lvl="0" algn="ctr" hangingPunct="0">
              <a:buNone/>
              <a:tabLst/>
            </a:pPr>
            <a:r>
              <a:rPr lang="it-IT" sz="6827" b="1" kern="1200" dirty="0">
                <a:solidFill>
                  <a:srgbClr val="000080"/>
                </a:solidFill>
                <a:latin typeface="Liberation Sans" pitchFamily="18"/>
                <a:cs typeface="Mangal" pitchFamily="2"/>
              </a:rPr>
              <a:t>IN </a:t>
            </a:r>
            <a:r>
              <a:rPr lang="it-IT" sz="6827" b="1" kern="1200" dirty="0">
                <a:solidFill>
                  <a:srgbClr val="000080"/>
                </a:solidFill>
                <a:highlight>
                  <a:srgbClr val="FFFF00"/>
                </a:highlight>
                <a:latin typeface="Liberation Sans" pitchFamily="18"/>
                <a:cs typeface="Mangal" pitchFamily="2"/>
              </a:rPr>
              <a:t>ITALIA</a:t>
            </a:r>
            <a:r>
              <a:rPr lang="it-IT" sz="6827" b="1" kern="1200" dirty="0">
                <a:solidFill>
                  <a:srgbClr val="000080"/>
                </a:solidFill>
                <a:latin typeface="Liberation Sans" pitchFamily="18"/>
                <a:cs typeface="Mangal" pitchFamily="2"/>
              </a:rPr>
              <a:t> SI STA SPERIMENTANDO</a:t>
            </a:r>
          </a:p>
          <a:p>
            <a:pPr lvl="0" algn="ctr" hangingPunct="0">
              <a:buNone/>
              <a:tabLst/>
            </a:pPr>
            <a:r>
              <a:rPr lang="it-IT" sz="6827" b="1" u="heavy" kern="1200" dirty="0">
                <a:solidFill>
                  <a:srgbClr val="FF0000"/>
                </a:solidFill>
                <a:uFill>
                  <a:solidFill>
                    <a:schemeClr val="accent4"/>
                  </a:solidFill>
                </a:uFill>
                <a:latin typeface="Liberation Sans" pitchFamily="18"/>
                <a:cs typeface="Mangal" pitchFamily="2"/>
              </a:rPr>
              <a:t>L’</a:t>
            </a:r>
            <a:r>
              <a:rPr lang="it-IT" sz="6827" b="1" u="heavy" kern="1200" dirty="0" err="1">
                <a:solidFill>
                  <a:srgbClr val="FF0000"/>
                </a:solidFill>
                <a:uFill>
                  <a:solidFill>
                    <a:schemeClr val="accent4"/>
                  </a:solidFill>
                </a:uFill>
                <a:latin typeface="Liberation Sans" pitchFamily="18"/>
                <a:cs typeface="Mangal" pitchFamily="2"/>
              </a:rPr>
              <a:t>Expanded</a:t>
            </a:r>
            <a:r>
              <a:rPr lang="it-IT" sz="6827" b="1" u="heavy" kern="1200" dirty="0">
                <a:solidFill>
                  <a:srgbClr val="FF0000"/>
                </a:solidFill>
                <a:uFill>
                  <a:solidFill>
                    <a:schemeClr val="accent4"/>
                  </a:solidFill>
                </a:uFill>
                <a:latin typeface="Liberation Sans" pitchFamily="18"/>
                <a:cs typeface="Mangal" pitchFamily="2"/>
              </a:rPr>
              <a:t> </a:t>
            </a:r>
            <a:br>
              <a:rPr lang="it-IT" sz="6827" b="1" u="heavy" kern="1200" dirty="0">
                <a:solidFill>
                  <a:srgbClr val="FF0000"/>
                </a:solidFill>
                <a:uFill>
                  <a:solidFill>
                    <a:schemeClr val="accent4"/>
                  </a:solidFill>
                </a:uFill>
                <a:latin typeface="Liberation Sans" pitchFamily="18"/>
                <a:cs typeface="Mangal" pitchFamily="2"/>
              </a:rPr>
            </a:br>
            <a:r>
              <a:rPr lang="it-IT" sz="6827" b="1" u="heavy" kern="1200" dirty="0" err="1">
                <a:solidFill>
                  <a:srgbClr val="FF0000"/>
                </a:solidFill>
                <a:uFill>
                  <a:solidFill>
                    <a:schemeClr val="accent4"/>
                  </a:solidFill>
                </a:uFill>
                <a:latin typeface="Liberation Sans" pitchFamily="18"/>
                <a:cs typeface="Mangal" pitchFamily="2"/>
              </a:rPr>
              <a:t>Spaced</a:t>
            </a:r>
            <a:r>
              <a:rPr lang="it-IT" sz="6827" b="1" u="heavy" kern="1200" dirty="0">
                <a:solidFill>
                  <a:srgbClr val="FF0000"/>
                </a:solidFill>
                <a:uFill>
                  <a:solidFill>
                    <a:schemeClr val="accent4"/>
                  </a:solidFill>
                </a:uFill>
                <a:latin typeface="Liberation Sans" pitchFamily="18"/>
                <a:cs typeface="Mangal" pitchFamily="2"/>
              </a:rPr>
              <a:t> Learning</a:t>
            </a:r>
          </a:p>
          <a:p>
            <a:pPr lvl="0" algn="ctr" hangingPunct="0">
              <a:buNone/>
              <a:tabLst/>
            </a:pPr>
            <a:endParaRPr lang="it-IT" sz="7680" b="1" kern="1200" dirty="0">
              <a:solidFill>
                <a:srgbClr val="000080"/>
              </a:solidFill>
              <a:latin typeface="Liberation Sans" pitchFamily="18"/>
              <a:cs typeface="Mangal" pitchFamily="2"/>
            </a:endParaRPr>
          </a:p>
        </p:txBody>
      </p:sp>
      <p:sp>
        <p:nvSpPr>
          <p:cNvPr id="4" name="Figura a mano libera 3">
            <a:extLst>
              <a:ext uri="{FF2B5EF4-FFF2-40B4-BE49-F238E27FC236}">
                <a16:creationId xmlns:a16="http://schemas.microsoft.com/office/drawing/2014/main" id="{31E15D10-DBEB-4874-8F4D-00DDB9D9C4EE}"/>
              </a:ext>
            </a:extLst>
          </p:cNvPr>
          <p:cNvSpPr/>
          <p:nvPr/>
        </p:nvSpPr>
        <p:spPr>
          <a:xfrm>
            <a:off x="474899" y="4844126"/>
            <a:ext cx="5939270" cy="44446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gradFill>
            <a:gsLst>
              <a:gs pos="0">
                <a:srgbClr val="FFFFCC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360" cap="sq">
            <a:solidFill>
              <a:srgbClr val="000000"/>
            </a:solidFill>
            <a:prstDash val="solid"/>
            <a:miter/>
          </a:ln>
        </p:spPr>
        <p:txBody>
          <a:bodyPr vert="horz" wrap="none" lIns="128000" tIns="66560" rIns="128000" bIns="66560" anchor="ctr" anchorCtr="1" compatLnSpc="0">
            <a:noAutofit/>
          </a:bodyPr>
          <a:lstStyle/>
          <a:p>
            <a:pPr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</a:pPr>
            <a:r>
              <a:rPr lang="it-IT" sz="4551" kern="1200" dirty="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Metodo</a:t>
            </a:r>
          </a:p>
          <a:p>
            <a:pPr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</a:pPr>
            <a:r>
              <a:rPr lang="it-IT" sz="4551" kern="1200" dirty="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Didattico  attivo</a:t>
            </a:r>
          </a:p>
          <a:p>
            <a:pPr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</a:pPr>
            <a:r>
              <a:rPr lang="it-IT" sz="4551" kern="1200" dirty="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Centrato sullo</a:t>
            </a:r>
          </a:p>
          <a:p>
            <a:pPr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</a:pPr>
            <a:r>
              <a:rPr lang="it-IT" sz="4551" kern="1200" dirty="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studente</a:t>
            </a:r>
          </a:p>
        </p:txBody>
      </p:sp>
      <p:sp>
        <p:nvSpPr>
          <p:cNvPr id="6" name="Figura a mano libera 5">
            <a:extLst>
              <a:ext uri="{FF2B5EF4-FFF2-40B4-BE49-F238E27FC236}">
                <a16:creationId xmlns:a16="http://schemas.microsoft.com/office/drawing/2014/main" id="{73CAAE0F-3FA3-432C-B0A6-CC03ED09FB7B}"/>
              </a:ext>
            </a:extLst>
          </p:cNvPr>
          <p:cNvSpPr/>
          <p:nvPr/>
        </p:nvSpPr>
        <p:spPr>
          <a:xfrm rot="19800">
            <a:off x="6565871" y="4860428"/>
            <a:ext cx="5672826" cy="425304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gradFill>
            <a:gsLst>
              <a:gs pos="0">
                <a:srgbClr val="FFFFCC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360" cap="sq">
            <a:solidFill>
              <a:srgbClr val="000000"/>
            </a:solidFill>
            <a:prstDash val="solid"/>
            <a:miter/>
          </a:ln>
        </p:spPr>
        <p:txBody>
          <a:bodyPr vert="horz" wrap="none" lIns="128000" tIns="66560" rIns="128000" bIns="66560" anchor="ctr" anchorCtr="1" compatLnSpc="0">
            <a:noAutofit/>
          </a:bodyPr>
          <a:lstStyle/>
          <a:p>
            <a:pPr defTabSz="1300460"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  <a:defRPr/>
            </a:pPr>
            <a:r>
              <a:rPr lang="it-IT" sz="4551" kern="120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Valorizzazione</a:t>
            </a:r>
          </a:p>
          <a:p>
            <a:pPr defTabSz="1300460"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  <a:defRPr/>
            </a:pPr>
            <a:r>
              <a:rPr lang="it-IT" sz="4551" kern="120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 Multimedialità e</a:t>
            </a:r>
          </a:p>
          <a:p>
            <a:pPr defTabSz="1300460"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  <a:defRPr/>
            </a:pPr>
            <a:r>
              <a:rPr lang="it-IT" sz="4551" kern="120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contenuti</a:t>
            </a:r>
          </a:p>
          <a:p>
            <a:pPr defTabSz="1300460" hangingPunct="1">
              <a:tabLst>
                <a:tab pos="0" algn="l"/>
                <a:tab pos="1300460" algn="l"/>
                <a:tab pos="2600919" algn="l"/>
                <a:tab pos="3901378" algn="l"/>
                <a:tab pos="5201839" algn="l"/>
                <a:tab pos="6502298" algn="l"/>
                <a:tab pos="7802757" algn="l"/>
                <a:tab pos="9103216" algn="l"/>
                <a:tab pos="10403677" algn="l"/>
                <a:tab pos="11704137" algn="l"/>
                <a:tab pos="13004597" algn="l"/>
                <a:tab pos="14305056" algn="l"/>
              </a:tabLst>
              <a:defRPr/>
            </a:pPr>
            <a:r>
              <a:rPr lang="it-IT" sz="4551" kern="1200">
                <a:solidFill>
                  <a:srgbClr val="333399"/>
                </a:solidFill>
                <a:latin typeface="Comic Sans MS" pitchFamily="66"/>
                <a:ea typeface="Arial" pitchFamily="2"/>
                <a:cs typeface="Arial" pitchFamily="2"/>
              </a:rPr>
              <a:t>interattivi</a:t>
            </a:r>
          </a:p>
        </p:txBody>
      </p:sp>
    </p:spTree>
    <p:extLst>
      <p:ext uri="{BB962C8B-B14F-4D97-AF65-F5344CB8AC3E}">
        <p14:creationId xmlns:p14="http://schemas.microsoft.com/office/powerpoint/2010/main" val="1189532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644</Words>
  <Application>Microsoft Office PowerPoint</Application>
  <PresentationFormat>Personalizzato</PresentationFormat>
  <Paragraphs>69</Paragraphs>
  <Slides>13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33" baseType="lpstr">
      <vt:lpstr>Microsoft YaHei</vt:lpstr>
      <vt:lpstr>Arial</vt:lpstr>
      <vt:lpstr>Calibri</vt:lpstr>
      <vt:lpstr>Comic Sans MS</vt:lpstr>
      <vt:lpstr>Helvetica Light</vt:lpstr>
      <vt:lpstr>Helvetica Neue</vt:lpstr>
      <vt:lpstr>Helvetica Neue Light</vt:lpstr>
      <vt:lpstr>Helvetica Neue Medium</vt:lpstr>
      <vt:lpstr>Helvetica Neue Thin</vt:lpstr>
      <vt:lpstr>Lato Bold</vt:lpstr>
      <vt:lpstr>Lato Light</vt:lpstr>
      <vt:lpstr>Lato Regular</vt:lpstr>
      <vt:lpstr>Liberation Sans</vt:lpstr>
      <vt:lpstr>Liberation Serif</vt:lpstr>
      <vt:lpstr>Mangal</vt:lpstr>
      <vt:lpstr>OpenDyslexicAlta</vt:lpstr>
      <vt:lpstr>Segoe UI</vt:lpstr>
      <vt:lpstr>Tahoma</vt:lpstr>
      <vt:lpstr>Wingdings</vt:lpstr>
      <vt:lpstr>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PERCHÈ</vt:lpstr>
      <vt:lpstr>“La mente non è un vaso da riempire”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Maria</dc:creator>
  <cp:lastModifiedBy>Anna Maria Regis</cp:lastModifiedBy>
  <cp:revision>80</cp:revision>
  <dcterms:modified xsi:type="dcterms:W3CDTF">2021-11-18T21:28:01Z</dcterms:modified>
</cp:coreProperties>
</file>