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70" r:id="rId3"/>
    <p:sldId id="271" r:id="rId4"/>
    <p:sldId id="304" r:id="rId5"/>
    <p:sldId id="315" r:id="rId6"/>
    <p:sldId id="316" r:id="rId7"/>
    <p:sldId id="318" r:id="rId8"/>
    <p:sldId id="303" r:id="rId9"/>
    <p:sldId id="319" r:id="rId10"/>
    <p:sldId id="272" r:id="rId11"/>
    <p:sldId id="275" r:id="rId12"/>
    <p:sldId id="284" r:id="rId13"/>
    <p:sldId id="276" r:id="rId14"/>
    <p:sldId id="278" r:id="rId15"/>
    <p:sldId id="281" r:id="rId16"/>
    <p:sldId id="287" r:id="rId17"/>
    <p:sldId id="288" r:id="rId18"/>
    <p:sldId id="289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1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1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1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1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1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1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1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1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1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2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1326" y="60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hape 1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Testo"/>
          <p:cNvSpPr txBox="1">
            <a:spLocks noGrp="1"/>
          </p:cNvSpPr>
          <p:nvPr>
            <p:ph type="title"/>
          </p:nvPr>
        </p:nvSpPr>
        <p:spPr>
          <a:xfrm>
            <a:off x="4791807" y="3818059"/>
            <a:ext cx="3421186" cy="1079501"/>
          </a:xfrm>
          <a:prstGeom prst="rect">
            <a:avLst/>
          </a:prstGeom>
        </p:spPr>
        <p:txBody>
          <a:bodyPr lIns="16607" tIns="16607" rIns="16607" bIns="16607" anchor="b">
            <a:normAutofit/>
          </a:bodyPr>
          <a:lstStyle>
            <a:lvl1pPr defTabSz="584199">
              <a:defRPr sz="7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Titolo Testo</a:t>
            </a:r>
          </a:p>
        </p:txBody>
      </p:sp>
      <p:sp>
        <p:nvSpPr>
          <p:cNvPr id="1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791807" y="4930775"/>
            <a:ext cx="3421186" cy="369522"/>
          </a:xfrm>
          <a:prstGeom prst="rect">
            <a:avLst/>
          </a:prstGeom>
        </p:spPr>
        <p:txBody>
          <a:bodyPr lIns="16607" tIns="16607" rIns="16607" bIns="16607">
            <a:normAutofit/>
          </a:bodyPr>
          <a:lstStyle>
            <a:lvl1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3959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Giovanni Mela"/>
          <p:cNvSpPr txBox="1">
            <a:spLocks noGrp="1"/>
          </p:cNvSpPr>
          <p:nvPr>
            <p:ph type="body" sz="quarter" idx="13"/>
          </p:nvPr>
        </p:nvSpPr>
        <p:spPr>
          <a:xfrm>
            <a:off x="4791807" y="5362575"/>
            <a:ext cx="3421186" cy="368293"/>
          </a:xfrm>
          <a:prstGeom prst="rect">
            <a:avLst/>
          </a:prstGeom>
        </p:spPr>
        <p:txBody>
          <a:bodyPr lIns="16607" tIns="16607" rIns="16607" bIns="16607">
            <a:spAutoFit/>
          </a:bodyPr>
          <a:lstStyle>
            <a:lvl1pPr marL="0" indent="0" algn="ctr" defTabSz="584199">
              <a:spcBef>
                <a:spcPts val="0"/>
              </a:spcBef>
              <a:buSzTx/>
              <a:buFontTx/>
              <a:buNone/>
              <a:defRPr sz="2200" i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–Giovanni Mela</a:t>
            </a:r>
          </a:p>
        </p:txBody>
      </p:sp>
      <p:sp>
        <p:nvSpPr>
          <p:cNvPr id="94" name="“Inserisci qui una citazione”."/>
          <p:cNvSpPr txBox="1">
            <a:spLocks noGrp="1"/>
          </p:cNvSpPr>
          <p:nvPr>
            <p:ph type="body" sz="quarter" idx="14"/>
          </p:nvPr>
        </p:nvSpPr>
        <p:spPr>
          <a:xfrm>
            <a:off x="4791807" y="4271140"/>
            <a:ext cx="3421186" cy="1012028"/>
          </a:xfrm>
          <a:prstGeom prst="rect">
            <a:avLst/>
          </a:prstGeom>
        </p:spPr>
        <p:txBody>
          <a:bodyPr lIns="16607" tIns="16607" rIns="16607" bIns="16607" anchor="ctr">
            <a:spAutoFit/>
          </a:bodyPr>
          <a:lstStyle>
            <a:lvl1pPr marL="0" indent="0" algn="ctr" defTabSz="584199"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“Inserisci qui una citazione”. </a:t>
            </a:r>
          </a:p>
        </p:txBody>
      </p:sp>
      <p:sp>
        <p:nvSpPr>
          <p:cNvPr id="95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3959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magine"/>
          <p:cNvSpPr>
            <a:spLocks noGrp="1"/>
          </p:cNvSpPr>
          <p:nvPr>
            <p:ph type="pic" sz="quarter" idx="13"/>
          </p:nvPr>
        </p:nvSpPr>
        <p:spPr>
          <a:xfrm>
            <a:off x="4066086" y="3282461"/>
            <a:ext cx="4872628" cy="3250957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03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3959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3959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ttangolo"/>
          <p:cNvSpPr/>
          <p:nvPr/>
        </p:nvSpPr>
        <p:spPr>
          <a:xfrm>
            <a:off x="-253162" y="9044369"/>
            <a:ext cx="13511124" cy="1270001"/>
          </a:xfrm>
          <a:prstGeom prst="rect">
            <a:avLst/>
          </a:prstGeom>
          <a:solidFill>
            <a:srgbClr val="2973B4"/>
          </a:solidFill>
          <a:ln w="3175">
            <a:miter lim="400000"/>
          </a:ln>
        </p:spPr>
        <p:txBody>
          <a:bodyPr lIns="16607" tIns="16607" rIns="16607" bIns="16607" anchor="ctr"/>
          <a:lstStyle/>
          <a:p>
            <a:pPr>
              <a:defRPr sz="1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25" name="Logo_Indire_bianco_per_web.png" descr="Logo_Indire_bianco_per_we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08836" y="9044725"/>
            <a:ext cx="1787128" cy="710384"/>
          </a:xfrm>
          <a:prstGeom prst="rect">
            <a:avLst/>
          </a:prstGeom>
          <a:ln w="3175">
            <a:miter lim="400000"/>
          </a:ln>
        </p:spPr>
      </p:pic>
      <p:pic>
        <p:nvPicPr>
          <p:cNvPr id="126" name="logo corto FSE bianco trasp_Tavola disegno 1.png" descr="logo corto FSE bianco trasp_Tavola disegno 1.pn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0056347" y="9044725"/>
            <a:ext cx="2539294" cy="711201"/>
          </a:xfrm>
          <a:prstGeom prst="rect">
            <a:avLst/>
          </a:prstGeom>
          <a:ln w="3175">
            <a:miter lim="400000"/>
          </a:ln>
        </p:spPr>
      </p:pic>
      <p:pic>
        <p:nvPicPr>
          <p:cNvPr id="127" name="bianco.png" descr="bianco.pn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474156" y="9044725"/>
            <a:ext cx="1894356" cy="710384"/>
          </a:xfrm>
          <a:prstGeom prst="rect">
            <a:avLst/>
          </a:prstGeom>
          <a:ln w="3175">
            <a:miter lim="400000"/>
          </a:ln>
        </p:spPr>
      </p:pic>
      <p:sp>
        <p:nvSpPr>
          <p:cNvPr id="128" name="Rettangolo"/>
          <p:cNvSpPr/>
          <p:nvPr/>
        </p:nvSpPr>
        <p:spPr>
          <a:xfrm>
            <a:off x="-3" y="-6687"/>
            <a:ext cx="13004807" cy="320305"/>
          </a:xfrm>
          <a:prstGeom prst="rect">
            <a:avLst/>
          </a:prstGeom>
          <a:solidFill>
            <a:srgbClr val="2372B6"/>
          </a:solidFill>
          <a:ln w="12700">
            <a:solidFill>
              <a:srgbClr val="4A7EBB"/>
            </a:solidFill>
          </a:ln>
          <a:effectLst>
            <a:outerShdw blurRad="88900" dist="45407" dir="5400000" rotWithShape="0">
              <a:srgbClr val="000000">
                <a:alpha val="34999"/>
              </a:srgbClr>
            </a:outerShdw>
          </a:effectLst>
        </p:spPr>
        <p:txBody>
          <a:bodyPr lIns="65021" tIns="65021" rIns="65021" bIns="65021" anchor="ctr"/>
          <a:lstStyle/>
          <a:p>
            <a:pPr defTabSz="650240">
              <a:defRPr sz="24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29" name="Seminario nazionale della Rete Avanguardie educative - Palermo, 27-28 maggio 2019"/>
          <p:cNvSpPr txBox="1"/>
          <p:nvPr/>
        </p:nvSpPr>
        <p:spPr>
          <a:xfrm>
            <a:off x="-6354" y="-2911"/>
            <a:ext cx="13017508" cy="61741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6607" tIns="16607" rIns="16607" bIns="16607" anchor="ctr">
            <a:spAutoFit/>
          </a:bodyPr>
          <a:lstStyle/>
          <a:p>
            <a:pPr>
              <a:defRPr sz="1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r>
              <a:t>Seminario nazionale della Rete </a:t>
            </a:r>
            <a:r>
              <a:rPr i="1">
                <a:latin typeface="Lato Regular"/>
                <a:ea typeface="Lato Regular"/>
                <a:cs typeface="Lato Regular"/>
                <a:sym typeface="Lato Regular"/>
              </a:rPr>
              <a:t>Avanguardie educative </a:t>
            </a:r>
            <a:r>
              <a:t>- Palermo, 27-28 maggio 2019</a:t>
            </a:r>
          </a:p>
        </p:txBody>
      </p:sp>
      <p:sp>
        <p:nvSpPr>
          <p:cNvPr id="13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magine"/>
          <p:cNvSpPr>
            <a:spLocks noGrp="1"/>
          </p:cNvSpPr>
          <p:nvPr>
            <p:ph type="pic" sz="quarter" idx="13"/>
          </p:nvPr>
        </p:nvSpPr>
        <p:spPr>
          <a:xfrm>
            <a:off x="4906913" y="3376974"/>
            <a:ext cx="3188679" cy="2126893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21" name="Titolo Testo"/>
          <p:cNvSpPr txBox="1">
            <a:spLocks noGrp="1"/>
          </p:cNvSpPr>
          <p:nvPr>
            <p:ph type="title"/>
          </p:nvPr>
        </p:nvSpPr>
        <p:spPr>
          <a:xfrm>
            <a:off x="4791807" y="5478828"/>
            <a:ext cx="3421186" cy="465017"/>
          </a:xfrm>
          <a:prstGeom prst="rect">
            <a:avLst/>
          </a:prstGeom>
        </p:spPr>
        <p:txBody>
          <a:bodyPr lIns="16607" tIns="16607" rIns="16607" bIns="16607" anchor="b">
            <a:normAutofit/>
          </a:bodyPr>
          <a:lstStyle>
            <a:lvl1pPr defTabSz="584199">
              <a:defRPr sz="7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Titolo Testo</a:t>
            </a:r>
          </a:p>
        </p:txBody>
      </p:sp>
      <p:sp>
        <p:nvSpPr>
          <p:cNvPr id="2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791807" y="5947996"/>
            <a:ext cx="3421186" cy="369522"/>
          </a:xfrm>
          <a:prstGeom prst="rect">
            <a:avLst/>
          </a:prstGeom>
        </p:spPr>
        <p:txBody>
          <a:bodyPr lIns="16607" tIns="16607" rIns="16607" bIns="16607">
            <a:normAutofit/>
          </a:bodyPr>
          <a:lstStyle>
            <a:lvl1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3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3959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Testo"/>
          <p:cNvSpPr txBox="1">
            <a:spLocks noGrp="1"/>
          </p:cNvSpPr>
          <p:nvPr>
            <p:ph type="title"/>
          </p:nvPr>
        </p:nvSpPr>
        <p:spPr>
          <a:xfrm>
            <a:off x="4791807" y="4337050"/>
            <a:ext cx="3421186" cy="1079500"/>
          </a:xfrm>
          <a:prstGeom prst="rect">
            <a:avLst/>
          </a:prstGeom>
        </p:spPr>
        <p:txBody>
          <a:bodyPr lIns="16607" tIns="16607" rIns="16607" bIns="16607">
            <a:normAutofit/>
          </a:bodyPr>
          <a:lstStyle>
            <a:lvl1pPr defTabSz="584199">
              <a:defRPr sz="7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Titolo Testo</a:t>
            </a:r>
          </a:p>
        </p:txBody>
      </p:sp>
      <p:sp>
        <p:nvSpPr>
          <p:cNvPr id="31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3959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magine"/>
          <p:cNvSpPr>
            <a:spLocks noGrp="1"/>
          </p:cNvSpPr>
          <p:nvPr>
            <p:ph type="pic" sz="quarter" idx="13"/>
          </p:nvPr>
        </p:nvSpPr>
        <p:spPr>
          <a:xfrm>
            <a:off x="5116695" y="3483138"/>
            <a:ext cx="4054354" cy="2702903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39" name="Titolo Testo"/>
          <p:cNvSpPr txBox="1">
            <a:spLocks noGrp="1"/>
          </p:cNvSpPr>
          <p:nvPr>
            <p:ph type="title"/>
          </p:nvPr>
        </p:nvSpPr>
        <p:spPr>
          <a:xfrm>
            <a:off x="4688009" y="3490057"/>
            <a:ext cx="1743809" cy="1303705"/>
          </a:xfrm>
          <a:prstGeom prst="rect">
            <a:avLst/>
          </a:prstGeom>
        </p:spPr>
        <p:txBody>
          <a:bodyPr lIns="16607" tIns="16607" rIns="16607" bIns="16607" anchor="b">
            <a:normAutofit/>
          </a:bodyPr>
          <a:lstStyle>
            <a:lvl1pPr defTabSz="584199">
              <a:defRPr sz="5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Titolo Testo</a:t>
            </a:r>
          </a:p>
        </p:txBody>
      </p:sp>
      <p:sp>
        <p:nvSpPr>
          <p:cNvPr id="40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688009" y="4826977"/>
            <a:ext cx="1743809" cy="1345224"/>
          </a:xfrm>
          <a:prstGeom prst="rect">
            <a:avLst/>
          </a:prstGeom>
        </p:spPr>
        <p:txBody>
          <a:bodyPr lIns="16607" tIns="16607" rIns="16607" bIns="16607">
            <a:normAutofit/>
          </a:bodyPr>
          <a:lstStyle>
            <a:lvl1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1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3959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olo Testo"/>
          <p:cNvSpPr txBox="1">
            <a:spLocks noGrp="1"/>
          </p:cNvSpPr>
          <p:nvPr>
            <p:ph type="title"/>
          </p:nvPr>
        </p:nvSpPr>
        <p:spPr>
          <a:xfrm>
            <a:off x="4688009" y="3365500"/>
            <a:ext cx="3628782" cy="705827"/>
          </a:xfrm>
          <a:prstGeom prst="rect">
            <a:avLst/>
          </a:prstGeom>
        </p:spPr>
        <p:txBody>
          <a:bodyPr lIns="16607" tIns="16607" rIns="16607" bIns="16607">
            <a:normAutofit/>
          </a:bodyPr>
          <a:lstStyle>
            <a:lvl1pPr defTabSz="584199">
              <a:defRPr sz="7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Titolo Testo</a:t>
            </a:r>
          </a:p>
        </p:txBody>
      </p:sp>
      <p:sp>
        <p:nvSpPr>
          <p:cNvPr id="49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3959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olo Testo"/>
          <p:cNvSpPr txBox="1">
            <a:spLocks noGrp="1"/>
          </p:cNvSpPr>
          <p:nvPr>
            <p:ph type="title"/>
          </p:nvPr>
        </p:nvSpPr>
        <p:spPr>
          <a:xfrm>
            <a:off x="4688009" y="3365500"/>
            <a:ext cx="3628782" cy="705827"/>
          </a:xfrm>
          <a:prstGeom prst="rect">
            <a:avLst/>
          </a:prstGeom>
        </p:spPr>
        <p:txBody>
          <a:bodyPr lIns="16607" tIns="16607" rIns="16607" bIns="16607">
            <a:normAutofit/>
          </a:bodyPr>
          <a:lstStyle>
            <a:lvl1pPr defTabSz="584199">
              <a:defRPr sz="7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Titolo Testo</a:t>
            </a:r>
          </a:p>
        </p:txBody>
      </p:sp>
      <p:sp>
        <p:nvSpPr>
          <p:cNvPr id="57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688009" y="4129453"/>
            <a:ext cx="3628782" cy="2055203"/>
          </a:xfrm>
          <a:prstGeom prst="rect">
            <a:avLst/>
          </a:prstGeom>
        </p:spPr>
        <p:txBody>
          <a:bodyPr lIns="16607" tIns="16607" rIns="16607" bIns="16607" anchor="ctr">
            <a:normAutofit/>
          </a:bodyPr>
          <a:lstStyle>
            <a:lvl1pPr marL="416718" indent="-416718" defTabSz="584199">
              <a:spcBef>
                <a:spcPts val="4200"/>
              </a:spcBef>
              <a:buSzPct val="145000"/>
              <a:buFontTx/>
              <a:buChar char="•"/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61218" indent="-416718" defTabSz="584199">
              <a:spcBef>
                <a:spcPts val="4200"/>
              </a:spcBef>
              <a:buSzPct val="145000"/>
              <a:buFontTx/>
              <a:buChar char="•"/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05718" indent="-416718" defTabSz="584199">
              <a:spcBef>
                <a:spcPts val="4200"/>
              </a:spcBef>
              <a:buSzPct val="145000"/>
              <a:buFontTx/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50218" indent="-416718" defTabSz="584199">
              <a:spcBef>
                <a:spcPts val="4200"/>
              </a:spcBef>
              <a:buSzPct val="145000"/>
              <a:buFontTx/>
              <a:buChar char="•"/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194718" indent="-416718" defTabSz="584199">
              <a:spcBef>
                <a:spcPts val="4200"/>
              </a:spcBef>
              <a:buSzPct val="145000"/>
              <a:buFontTx/>
              <a:buChar char="•"/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8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3959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magine"/>
          <p:cNvSpPr>
            <a:spLocks noGrp="1"/>
          </p:cNvSpPr>
          <p:nvPr>
            <p:ph type="pic" sz="quarter" idx="13"/>
          </p:nvPr>
        </p:nvSpPr>
        <p:spPr>
          <a:xfrm>
            <a:off x="5712496" y="4128069"/>
            <a:ext cx="3082804" cy="2055203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66" name="Titolo Testo"/>
          <p:cNvSpPr txBox="1">
            <a:spLocks noGrp="1"/>
          </p:cNvSpPr>
          <p:nvPr>
            <p:ph type="title"/>
          </p:nvPr>
        </p:nvSpPr>
        <p:spPr>
          <a:xfrm>
            <a:off x="4688009" y="3365500"/>
            <a:ext cx="3628782" cy="705827"/>
          </a:xfrm>
          <a:prstGeom prst="rect">
            <a:avLst/>
          </a:prstGeom>
        </p:spPr>
        <p:txBody>
          <a:bodyPr lIns="16607" tIns="16607" rIns="16607" bIns="16607">
            <a:normAutofit/>
          </a:bodyPr>
          <a:lstStyle>
            <a:lvl1pPr defTabSz="584199">
              <a:defRPr sz="7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Titolo Testo</a:t>
            </a:r>
          </a:p>
        </p:txBody>
      </p:sp>
      <p:sp>
        <p:nvSpPr>
          <p:cNvPr id="67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688009" y="4129453"/>
            <a:ext cx="1743809" cy="2055203"/>
          </a:xfrm>
          <a:prstGeom prst="rect">
            <a:avLst/>
          </a:prstGeom>
        </p:spPr>
        <p:txBody>
          <a:bodyPr lIns="16607" tIns="16607" rIns="16607" bIns="16607" anchor="ctr">
            <a:normAutofit/>
          </a:bodyPr>
          <a:lstStyle>
            <a:lvl1pPr marL="293914" indent="-293914" defTabSz="584199">
              <a:spcBef>
                <a:spcPts val="3200"/>
              </a:spcBef>
              <a:buSzPct val="145000"/>
              <a:buFontTx/>
              <a:buChar char="•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36814" indent="-293914" defTabSz="584199">
              <a:spcBef>
                <a:spcPts val="3200"/>
              </a:spcBef>
              <a:buSzPct val="145000"/>
              <a:buFontTx/>
              <a:buChar char="•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79714" indent="-293914" defTabSz="584199">
              <a:spcBef>
                <a:spcPts val="3200"/>
              </a:spcBef>
              <a:buSzPct val="145000"/>
              <a:buFontTx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2614" indent="-293914" defTabSz="584199">
              <a:spcBef>
                <a:spcPts val="3200"/>
              </a:spcBef>
              <a:buSzPct val="145000"/>
              <a:buFontTx/>
              <a:buChar char="•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65514" indent="-293914" defTabSz="584199">
              <a:spcBef>
                <a:spcPts val="3200"/>
              </a:spcBef>
              <a:buSzPct val="145000"/>
              <a:buFontTx/>
              <a:buChar char="•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8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9116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688009" y="3697653"/>
            <a:ext cx="3628782" cy="2358294"/>
          </a:xfrm>
          <a:prstGeom prst="rect">
            <a:avLst/>
          </a:prstGeom>
        </p:spPr>
        <p:txBody>
          <a:bodyPr lIns="16607" tIns="16607" rIns="16607" bIns="16607" anchor="ctr">
            <a:normAutofit/>
          </a:bodyPr>
          <a:lstStyle>
            <a:lvl1pPr marL="416718" indent="-416718" defTabSz="584199">
              <a:spcBef>
                <a:spcPts val="4200"/>
              </a:spcBef>
              <a:buSzPct val="145000"/>
              <a:buFontTx/>
              <a:buChar char="•"/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61218" indent="-416718" defTabSz="584199">
              <a:spcBef>
                <a:spcPts val="4200"/>
              </a:spcBef>
              <a:buSzPct val="145000"/>
              <a:buFontTx/>
              <a:buChar char="•"/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05718" indent="-416718" defTabSz="584199">
              <a:spcBef>
                <a:spcPts val="4200"/>
              </a:spcBef>
              <a:buSzPct val="145000"/>
              <a:buFontTx/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50218" indent="-416718" defTabSz="584199">
              <a:spcBef>
                <a:spcPts val="4200"/>
              </a:spcBef>
              <a:buSzPct val="145000"/>
              <a:buFontTx/>
              <a:buChar char="•"/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194718" indent="-416718" defTabSz="584199">
              <a:spcBef>
                <a:spcPts val="4200"/>
              </a:spcBef>
              <a:buSzPct val="145000"/>
              <a:buFontTx/>
              <a:buChar char="•"/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6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3959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magine"/>
          <p:cNvSpPr>
            <a:spLocks noGrp="1"/>
          </p:cNvSpPr>
          <p:nvPr>
            <p:ph type="pic" sz="quarter" idx="13"/>
          </p:nvPr>
        </p:nvSpPr>
        <p:spPr>
          <a:xfrm>
            <a:off x="6560526" y="4926622"/>
            <a:ext cx="1979438" cy="1320313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84" name="Immagine"/>
          <p:cNvSpPr>
            <a:spLocks noGrp="1"/>
          </p:cNvSpPr>
          <p:nvPr>
            <p:ph type="pic" sz="quarter" idx="14"/>
          </p:nvPr>
        </p:nvSpPr>
        <p:spPr>
          <a:xfrm>
            <a:off x="6502400" y="3573096"/>
            <a:ext cx="1918189" cy="1278793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85" name="Immagine"/>
          <p:cNvSpPr>
            <a:spLocks noGrp="1"/>
          </p:cNvSpPr>
          <p:nvPr>
            <p:ph type="pic" sz="quarter" idx="15"/>
          </p:nvPr>
        </p:nvSpPr>
        <p:spPr>
          <a:xfrm>
            <a:off x="3600205" y="3573096"/>
            <a:ext cx="3917341" cy="2611560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86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3959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>
            <a:spLocks noGrp="1"/>
          </p:cNvSpPr>
          <p:nvPr>
            <p:ph type="title"/>
          </p:nvPr>
        </p:nvSpPr>
        <p:spPr>
          <a:xfrm>
            <a:off x="1948462" y="1095022"/>
            <a:ext cx="10403841" cy="237292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1" tIns="65021" rIns="65021" bIns="65021" anchor="ctr"/>
          <a:lstStyle/>
          <a:p>
            <a:r>
              <a:t>Titolo Testo</a:t>
            </a:r>
          </a:p>
        </p:txBody>
      </p:sp>
      <p:sp>
        <p:nvSpPr>
          <p:cNvPr id="3" name="Corpo livello uno…"/>
          <p:cNvSpPr txBox="1">
            <a:spLocks noGrp="1"/>
          </p:cNvSpPr>
          <p:nvPr>
            <p:ph type="body" idx="1"/>
          </p:nvPr>
        </p:nvSpPr>
        <p:spPr>
          <a:xfrm>
            <a:off x="7258755" y="3467946"/>
            <a:ext cx="5093548" cy="628565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1" tIns="65021" rIns="65021" bIns="65021"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8951345" y="8864146"/>
            <a:ext cx="368763" cy="351995"/>
          </a:xfrm>
          <a:prstGeom prst="rect">
            <a:avLst/>
          </a:prstGeom>
          <a:ln w="3175">
            <a:miter lim="400000"/>
          </a:ln>
        </p:spPr>
        <p:txBody>
          <a:bodyPr wrap="none" lIns="65021" tIns="65021" rIns="65021" bIns="65021" anchor="ctr">
            <a:spAutoFit/>
          </a:bodyPr>
          <a:lstStyle>
            <a:lvl1pPr algn="r" defTabSz="650240">
              <a:defRPr sz="16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471487" marR="0" indent="-471487" algn="l" defTabSz="650240" latinLnBrk="0">
        <a:lnSpc>
          <a:spcPct val="100000"/>
        </a:lnSpc>
        <a:spcBef>
          <a:spcPts val="900"/>
        </a:spcBef>
        <a:spcAft>
          <a:spcPts val="0"/>
        </a:spcAft>
        <a:buClrTx/>
        <a:buSzPct val="100000"/>
        <a:buFont typeface="Arial"/>
        <a:buChar char="»"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906235" marR="0" indent="-449035" algn="l" defTabSz="650240" latinLnBrk="0">
        <a:lnSpc>
          <a:spcPct val="100000"/>
        </a:lnSpc>
        <a:spcBef>
          <a:spcPts val="900"/>
        </a:spcBef>
        <a:spcAft>
          <a:spcPts val="0"/>
        </a:spcAft>
        <a:buClrTx/>
        <a:buSzPct val="100000"/>
        <a:buFont typeface="Arial"/>
        <a:buChar char="–"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333500" marR="0" indent="-419100" algn="l" defTabSz="650240" latinLnBrk="0">
        <a:lnSpc>
          <a:spcPct val="100000"/>
        </a:lnSpc>
        <a:spcBef>
          <a:spcPts val="900"/>
        </a:spcBef>
        <a:spcAft>
          <a:spcPts val="0"/>
        </a:spcAft>
        <a:buClrTx/>
        <a:buSzPct val="100000"/>
        <a:buFont typeface="Arial"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874520" marR="0" indent="-502920" algn="l" defTabSz="650240" latinLnBrk="0">
        <a:lnSpc>
          <a:spcPct val="100000"/>
        </a:lnSpc>
        <a:spcBef>
          <a:spcPts val="900"/>
        </a:spcBef>
        <a:spcAft>
          <a:spcPts val="0"/>
        </a:spcAft>
        <a:buClrTx/>
        <a:buSzPct val="100000"/>
        <a:buFont typeface="Arial"/>
        <a:buChar char="–"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387600" marR="0" indent="-558800" algn="l" defTabSz="650240" latinLnBrk="0">
        <a:lnSpc>
          <a:spcPct val="100000"/>
        </a:lnSpc>
        <a:spcBef>
          <a:spcPts val="900"/>
        </a:spcBef>
        <a:spcAft>
          <a:spcPts val="0"/>
        </a:spcAft>
        <a:buClrTx/>
        <a:buSzPct val="100000"/>
        <a:buFont typeface="Arial"/>
        <a:buChar char="»"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650240" latinLnBrk="0">
        <a:lnSpc>
          <a:spcPct val="100000"/>
        </a:lnSpc>
        <a:spcBef>
          <a:spcPts val="900"/>
        </a:spcBef>
        <a:spcAft>
          <a:spcPts val="0"/>
        </a:spcAft>
        <a:buClrTx/>
        <a:buSzTx/>
        <a:buFont typeface="Arial"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650240" latinLnBrk="0">
        <a:lnSpc>
          <a:spcPct val="100000"/>
        </a:lnSpc>
        <a:spcBef>
          <a:spcPts val="900"/>
        </a:spcBef>
        <a:spcAft>
          <a:spcPts val="0"/>
        </a:spcAft>
        <a:buClrTx/>
        <a:buSzTx/>
        <a:buFont typeface="Arial"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650240" latinLnBrk="0">
        <a:lnSpc>
          <a:spcPct val="100000"/>
        </a:lnSpc>
        <a:spcBef>
          <a:spcPts val="900"/>
        </a:spcBef>
        <a:spcAft>
          <a:spcPts val="0"/>
        </a:spcAft>
        <a:buClrTx/>
        <a:buSzTx/>
        <a:buFont typeface="Arial"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650240" latinLnBrk="0">
        <a:lnSpc>
          <a:spcPct val="100000"/>
        </a:lnSpc>
        <a:spcBef>
          <a:spcPts val="900"/>
        </a:spcBef>
        <a:spcAft>
          <a:spcPts val="0"/>
        </a:spcAft>
        <a:buClrTx/>
        <a:buSzTx/>
        <a:buFont typeface="Arial"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youtube.com/watch?time_continue=2&amp;v=9O-GhbnXDoU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-99904" y="0"/>
            <a:ext cx="13004807" cy="9753601"/>
          </a:xfrm>
          <a:prstGeom prst="rect">
            <a:avLst/>
          </a:prstGeom>
          <a:solidFill>
            <a:srgbClr val="2372B6"/>
          </a:solidFill>
          <a:ln w="12700">
            <a:solidFill>
              <a:srgbClr val="4A7EBB"/>
            </a:solidFill>
          </a:ln>
          <a:effectLst>
            <a:outerShdw blurRad="88900" dist="25400" dir="5400000" rotWithShape="0">
              <a:srgbClr val="000000">
                <a:alpha val="34999"/>
              </a:srgbClr>
            </a:outerShdw>
          </a:effectLst>
        </p:spPr>
        <p:txBody>
          <a:bodyPr lIns="65021" tIns="65021" rIns="65021" bIns="65021" anchor="ctr"/>
          <a:lstStyle/>
          <a:p>
            <a:pPr defTabSz="650240">
              <a:defRPr sz="24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0" name="TITOLO INTERVENTO………………………..…"/>
          <p:cNvSpPr txBox="1"/>
          <p:nvPr/>
        </p:nvSpPr>
        <p:spPr>
          <a:xfrm>
            <a:off x="1357833" y="4925093"/>
            <a:ext cx="10782285" cy="278557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/>
          <a:p>
            <a:pPr defTabSz="169126">
              <a:lnSpc>
                <a:spcPct val="130000"/>
              </a:lnSpc>
              <a:spcBef>
                <a:spcPts val="200"/>
              </a:spcBef>
              <a:buFont typeface="Arial"/>
              <a:defRPr sz="2700" b="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pPr>
            <a:r>
              <a:rPr lang="it-IT" sz="2700" cap="all" dirty="0" smtClean="0">
                <a:sym typeface="Lato Bold"/>
              </a:rPr>
              <a:t>La </a:t>
            </a:r>
            <a:r>
              <a:rPr lang="it-IT" sz="2700" cap="all" dirty="0">
                <a:sym typeface="Lato Bold"/>
              </a:rPr>
              <a:t>sperimentazione nell’I.C. Karol Wojtyla: compattazione del calendario scolastico , </a:t>
            </a:r>
            <a:r>
              <a:rPr lang="it-IT" sz="2700" cap="all" dirty="0" smtClean="0">
                <a:sym typeface="Lato Bold"/>
              </a:rPr>
              <a:t>la lezione intervallata, </a:t>
            </a:r>
            <a:r>
              <a:rPr lang="it-IT" sz="2700" cap="all" dirty="0">
                <a:sym typeface="Lato Bold"/>
              </a:rPr>
              <a:t>le aule </a:t>
            </a:r>
            <a:r>
              <a:rPr lang="it-IT" sz="2700" cap="all" dirty="0" smtClean="0">
                <a:sym typeface="Lato Bold"/>
              </a:rPr>
              <a:t>laboratorio</a:t>
            </a:r>
            <a:endParaRPr lang="it-IT" cap="all" dirty="0" smtClean="0"/>
          </a:p>
          <a:p>
            <a:pPr defTabSz="169126">
              <a:lnSpc>
                <a:spcPct val="130000"/>
              </a:lnSpc>
              <a:spcBef>
                <a:spcPts val="200"/>
              </a:spcBef>
              <a:buFont typeface="Arial"/>
              <a:defRPr sz="2700" b="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pPr>
            <a:endParaRPr lang="it-IT" dirty="0" smtClean="0"/>
          </a:p>
          <a:p>
            <a:pPr algn="just" defTabSz="169126">
              <a:lnSpc>
                <a:spcPct val="130000"/>
              </a:lnSpc>
              <a:spcBef>
                <a:spcPts val="200"/>
              </a:spcBef>
              <a:buFont typeface="Arial"/>
              <a:defRPr sz="2700" b="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pPr>
            <a:r>
              <a:rPr lang="it-IT" dirty="0" smtClean="0"/>
              <a:t>Dirigente Scolastico: Prof.ssa </a:t>
            </a:r>
            <a:r>
              <a:rPr lang="it-IT" smtClean="0"/>
              <a:t>Garritano </a:t>
            </a:r>
            <a:r>
              <a:rPr lang="it-IT" smtClean="0"/>
              <a:t>Loredana</a:t>
            </a:r>
            <a:endParaRPr lang="it-IT" dirty="0" smtClean="0"/>
          </a:p>
        </p:txBody>
      </p:sp>
      <p:sp>
        <p:nvSpPr>
          <p:cNvPr id="141" name="Progetto “Processi di innovazione organizzativa e metodologica - Avanguardie educative”  Codice progetto: 10.2.7.A1-FSEPON-INDIRE-2017-1 CUP: B55G17000000006"/>
          <p:cNvSpPr txBox="1"/>
          <p:nvPr/>
        </p:nvSpPr>
        <p:spPr>
          <a:xfrm>
            <a:off x="-44454" y="9471670"/>
            <a:ext cx="13017508" cy="6015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6607" tIns="16607" rIns="16607" bIns="16607" anchor="ctr">
            <a:spAutoFit/>
          </a:bodyPr>
          <a:lstStyle/>
          <a:p>
            <a:pPr defTabSz="180066">
              <a:lnSpc>
                <a:spcPts val="3900"/>
              </a:lnSpc>
              <a:spcBef>
                <a:spcPts val="400"/>
              </a:spcBef>
              <a:defRPr sz="1300" b="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t>Progetto “Processi di innovazione organizzativa e metodologica - Avanguardie educative” </a:t>
            </a:r>
            <a:r>
              <a:rPr>
                <a:solidFill>
                  <a:srgbClr val="000000"/>
                </a:solidFill>
              </a:rPr>
              <a:t> </a:t>
            </a:r>
            <a:r>
              <a:t>Codice progetto: 10.2.7.A1-FSEPON-INDIRE-2017-1 CUP: B55G17000000006 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42" name="bianco.png" descr="bianc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79101" y="152865"/>
            <a:ext cx="4370398" cy="1638900"/>
          </a:xfrm>
          <a:prstGeom prst="rect">
            <a:avLst/>
          </a:prstGeom>
          <a:ln w="3175">
            <a:miter lim="400000"/>
          </a:ln>
        </p:spPr>
      </p:pic>
      <p:sp>
        <p:nvSpPr>
          <p:cNvPr id="143" name="Seminario nazionale della Rete Avanguardie educative"/>
          <p:cNvSpPr txBox="1"/>
          <p:nvPr/>
        </p:nvSpPr>
        <p:spPr>
          <a:xfrm>
            <a:off x="1402943" y="2111503"/>
            <a:ext cx="10198915" cy="47771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6607" tIns="16607" rIns="16607" bIns="16607" anchor="ctr">
            <a:spAutoFit/>
          </a:bodyPr>
          <a:lstStyle/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r>
              <a:t>Seminario nazionale della Rete </a:t>
            </a:r>
            <a:r>
              <a:rPr i="1">
                <a:latin typeface="Lato Regular"/>
                <a:ea typeface="Lato Regular"/>
                <a:cs typeface="Lato Regular"/>
                <a:sym typeface="Lato Regular"/>
              </a:rPr>
              <a:t>Avanguardie educative</a:t>
            </a:r>
          </a:p>
        </p:txBody>
      </p:sp>
      <p:sp>
        <p:nvSpPr>
          <p:cNvPr id="144" name="Istituto Comprensivo…"/>
          <p:cNvSpPr txBox="1"/>
          <p:nvPr/>
        </p:nvSpPr>
        <p:spPr>
          <a:xfrm>
            <a:off x="5016640" y="3375974"/>
            <a:ext cx="2971520" cy="79521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/>
          <a:p>
            <a:pPr>
              <a:defRPr sz="25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r>
              <a:t>Istituto Comprensivo</a:t>
            </a:r>
          </a:p>
          <a:p>
            <a:pPr>
              <a:defRPr sz="25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r>
              <a:t>«KAROL WOJTYLA»</a:t>
            </a:r>
          </a:p>
        </p:txBody>
      </p:sp>
      <p:sp>
        <p:nvSpPr>
          <p:cNvPr id="145" name="Roma, 11-12 settembre 2019"/>
          <p:cNvSpPr txBox="1"/>
          <p:nvPr/>
        </p:nvSpPr>
        <p:spPr>
          <a:xfrm>
            <a:off x="4468295" y="2822714"/>
            <a:ext cx="4068210" cy="40151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r>
              <a:t>Roma, 11-12 settembre 2019   </a:t>
            </a:r>
          </a:p>
        </p:txBody>
      </p:sp>
      <p:pic>
        <p:nvPicPr>
          <p:cNvPr id="146" name="Logo_Indire_bianco_per_web.png" descr="Logo_Indire_bianco_per_web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545336" y="8739925"/>
            <a:ext cx="1787128" cy="710384"/>
          </a:xfrm>
          <a:prstGeom prst="rect">
            <a:avLst/>
          </a:prstGeom>
          <a:ln w="3175">
            <a:miter lim="400000"/>
          </a:ln>
        </p:spPr>
      </p:pic>
      <p:pic>
        <p:nvPicPr>
          <p:cNvPr id="147" name="logo corto FSE bianco trasp_Tavola disegno 1.png" descr="logo corto FSE bianco trasp_Tavola disegno 1.pn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9992847" y="8739925"/>
            <a:ext cx="2539294" cy="711201"/>
          </a:xfrm>
          <a:prstGeom prst="rect">
            <a:avLst/>
          </a:prstGeom>
          <a:ln w="3175">
            <a:miter lim="400000"/>
          </a:ln>
        </p:spPr>
      </p:pic>
      <p:pic>
        <p:nvPicPr>
          <p:cNvPr id="148" name="bianco.png" descr="bianco.png"/>
          <p:cNvPicPr>
            <a:picLocks noChangeAspect="1"/>
          </p:cNvPicPr>
          <p:nvPr/>
        </p:nvPicPr>
        <p:blipFill>
          <a:blip r:embed="rId5" cstate="print">
            <a:extLst/>
          </a:blip>
          <a:stretch>
            <a:fillRect/>
          </a:stretch>
        </p:blipFill>
        <p:spPr>
          <a:xfrm>
            <a:off x="410656" y="8739925"/>
            <a:ext cx="1894356" cy="710384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10447" y="8599251"/>
            <a:ext cx="13017508" cy="1154349"/>
          </a:xfrm>
          <a:prstGeom prst="rect">
            <a:avLst/>
          </a:prstGeom>
          <a:solidFill>
            <a:srgbClr val="2372B6"/>
          </a:solidFill>
          <a:ln w="12700">
            <a:solidFill>
              <a:schemeClr val="bg1"/>
            </a:solidFill>
          </a:ln>
          <a:effectLst>
            <a:outerShdw blurRad="88900" dist="25400" dir="5400000" rotWithShape="0">
              <a:srgbClr val="000000">
                <a:alpha val="34999"/>
              </a:srgbClr>
            </a:outerShdw>
          </a:effectLst>
        </p:spPr>
        <p:txBody>
          <a:bodyPr lIns="65021" tIns="65021" rIns="65021" bIns="65021" anchor="ctr"/>
          <a:lstStyle/>
          <a:p>
            <a:pPr defTabSz="650240">
              <a:defRPr sz="24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3" name="Seminario nazionale della Rete Avanguardie educative"/>
          <p:cNvSpPr txBox="1"/>
          <p:nvPr/>
        </p:nvSpPr>
        <p:spPr>
          <a:xfrm>
            <a:off x="-12708" y="17188"/>
            <a:ext cx="13017508" cy="787591"/>
          </a:xfrm>
          <a:prstGeom prst="rect">
            <a:avLst/>
          </a:prstGeom>
          <a:solidFill>
            <a:srgbClr val="2372B6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/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r>
              <a:rPr sz="2000" dirty="0" err="1"/>
              <a:t>Seminario</a:t>
            </a:r>
            <a:r>
              <a:rPr sz="2000" dirty="0"/>
              <a:t> </a:t>
            </a:r>
            <a:r>
              <a:rPr lang="it-IT" sz="2000" dirty="0" smtClean="0"/>
              <a:t>N</a:t>
            </a:r>
            <a:r>
              <a:rPr sz="2000" dirty="0" err="1" smtClean="0"/>
              <a:t>azionale</a:t>
            </a:r>
            <a:r>
              <a:rPr sz="2000" dirty="0" smtClean="0"/>
              <a:t> </a:t>
            </a:r>
            <a:r>
              <a:rPr sz="2000" dirty="0" err="1"/>
              <a:t>della</a:t>
            </a:r>
            <a:r>
              <a:rPr sz="2000" dirty="0"/>
              <a:t> Rete </a:t>
            </a:r>
            <a:r>
              <a:rPr sz="2000" i="1" dirty="0" err="1">
                <a:latin typeface="Lato Regular"/>
                <a:ea typeface="Lato Regular"/>
                <a:cs typeface="Lato Regular"/>
                <a:sym typeface="Lato Regular"/>
              </a:rPr>
              <a:t>Avanguardie</a:t>
            </a:r>
            <a:r>
              <a:rPr sz="2000" i="1" dirty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sz="2000" i="1" dirty="0" smtClean="0">
                <a:latin typeface="Lato Regular"/>
                <a:ea typeface="Lato Regular"/>
                <a:cs typeface="Lato Regular"/>
                <a:sym typeface="Lato Regular"/>
              </a:rPr>
              <a:t>educative</a:t>
            </a:r>
            <a:r>
              <a:rPr lang="it-IT" sz="2000" i="1" dirty="0" smtClean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lang="it-IT" sz="2000" dirty="0" smtClean="0"/>
              <a:t>Roma</a:t>
            </a:r>
            <a:r>
              <a:rPr lang="it-IT" sz="2000" dirty="0"/>
              <a:t>, 11-12 settembre </a:t>
            </a:r>
            <a:r>
              <a:rPr lang="it-IT" sz="2000" dirty="0" smtClean="0"/>
              <a:t>2019 </a:t>
            </a:r>
            <a:endParaRPr lang="it-IT" sz="2000" dirty="0"/>
          </a:p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endParaRPr i="1" dirty="0">
              <a:latin typeface="Lato Regular"/>
              <a:ea typeface="Lato Regular"/>
              <a:cs typeface="Lato Regular"/>
              <a:sym typeface="Lato Regular"/>
            </a:endParaRPr>
          </a:p>
        </p:txBody>
      </p:sp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pic>
        <p:nvPicPr>
          <p:cNvPr id="146" name="Logo_Indire_bianco_per_web.png" descr="Logo_Indire_bianco_per_we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45336" y="8739925"/>
            <a:ext cx="1787128" cy="710384"/>
          </a:xfrm>
          <a:prstGeom prst="rect">
            <a:avLst/>
          </a:prstGeom>
          <a:ln w="3175">
            <a:miter lim="400000"/>
          </a:ln>
        </p:spPr>
      </p:pic>
      <p:pic>
        <p:nvPicPr>
          <p:cNvPr id="147" name="logo corto FSE bianco trasp_Tavola disegno 1.png" descr="logo corto FSE bianco trasp_Tavola disegno 1.pn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9992847" y="8739925"/>
            <a:ext cx="2539294" cy="711201"/>
          </a:xfrm>
          <a:prstGeom prst="rect">
            <a:avLst/>
          </a:prstGeom>
          <a:ln w="3175">
            <a:miter lim="400000"/>
          </a:ln>
        </p:spPr>
      </p:pic>
      <p:pic>
        <p:nvPicPr>
          <p:cNvPr id="148" name="bianco.png" descr="bianco.pn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391201" y="8739925"/>
            <a:ext cx="1894356" cy="710384"/>
          </a:xfrm>
          <a:prstGeom prst="rect">
            <a:avLst/>
          </a:prstGeom>
          <a:ln w="3175">
            <a:miter lim="400000"/>
          </a:ln>
        </p:spPr>
      </p:pic>
      <p:sp>
        <p:nvSpPr>
          <p:cNvPr id="9" name="Corpo del testo"/>
          <p:cNvSpPr txBox="1"/>
          <p:nvPr/>
        </p:nvSpPr>
        <p:spPr>
          <a:xfrm>
            <a:off x="1045590" y="1270699"/>
            <a:ext cx="10880016" cy="1018423"/>
          </a:xfrm>
          <a:prstGeom prst="rect">
            <a:avLst/>
          </a:prstGeom>
          <a:solidFill>
            <a:schemeClr val="accent4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>
            <a:lvl1pPr defTabSz="584198">
              <a:defRPr sz="4000" b="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lang="it-IT" sz="3200" dirty="0" smtClean="0"/>
              <a:t>Idea: Compattazione </a:t>
            </a:r>
            <a:r>
              <a:rPr lang="it-IT" sz="3200" dirty="0"/>
              <a:t>del calendario scolastico </a:t>
            </a:r>
            <a:endParaRPr lang="it-IT" sz="3200" dirty="0" smtClean="0"/>
          </a:p>
          <a:p>
            <a:r>
              <a:rPr lang="it-IT" sz="3200" dirty="0" smtClean="0"/>
              <a:t>Scuola primaria</a:t>
            </a:r>
            <a:endParaRPr lang="it-IT" sz="3200" dirty="0"/>
          </a:p>
        </p:txBody>
      </p:sp>
      <p:sp>
        <p:nvSpPr>
          <p:cNvPr id="10" name="Rettangolo 9"/>
          <p:cNvSpPr/>
          <p:nvPr/>
        </p:nvSpPr>
        <p:spPr>
          <a:xfrm>
            <a:off x="528587" y="5885696"/>
            <a:ext cx="478381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0" dirty="0" smtClean="0">
                <a:solidFill>
                  <a:srgbClr val="222222"/>
                </a:solidFill>
                <a:latin typeface="Titillium Web"/>
              </a:rPr>
              <a:t>discipline che </a:t>
            </a:r>
            <a:r>
              <a:rPr lang="it-IT" b="0" dirty="0">
                <a:solidFill>
                  <a:srgbClr val="222222"/>
                </a:solidFill>
                <a:latin typeface="Titillium Web"/>
              </a:rPr>
              <a:t>verranno insegnate unicamente nel primo quadrimestre e </a:t>
            </a:r>
            <a:r>
              <a:rPr lang="it-IT" b="0" dirty="0" smtClean="0">
                <a:solidFill>
                  <a:srgbClr val="222222"/>
                </a:solidFill>
                <a:latin typeface="Titillium Web"/>
              </a:rPr>
              <a:t> discipline </a:t>
            </a:r>
            <a:r>
              <a:rPr lang="it-IT" b="0" dirty="0">
                <a:solidFill>
                  <a:srgbClr val="222222"/>
                </a:solidFill>
                <a:latin typeface="Titillium Web"/>
              </a:rPr>
              <a:t>che verranno  insegnate solo </a:t>
            </a:r>
            <a:r>
              <a:rPr lang="it-IT" b="0" dirty="0" smtClean="0">
                <a:solidFill>
                  <a:srgbClr val="222222"/>
                </a:solidFill>
                <a:latin typeface="Titillium Web"/>
              </a:rPr>
              <a:t>nel secondo quadrimestre</a:t>
            </a:r>
          </a:p>
          <a:p>
            <a:pPr algn="l"/>
            <a:endParaRPr lang="it-IT" b="0" dirty="0">
              <a:solidFill>
                <a:srgbClr val="222222"/>
              </a:solidFill>
              <a:latin typeface="Titillium Web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761021" y="2633708"/>
            <a:ext cx="1116458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0" dirty="0">
                <a:solidFill>
                  <a:srgbClr val="222222"/>
                </a:solidFill>
                <a:latin typeface="Titillium Web"/>
              </a:rPr>
              <a:t>distribuzione del numero di ore di una disciplina in modo non omogeneo nell’arco dell’anno </a:t>
            </a:r>
            <a:r>
              <a:rPr lang="it-IT" b="0" dirty="0" smtClean="0">
                <a:solidFill>
                  <a:srgbClr val="222222"/>
                </a:solidFill>
                <a:latin typeface="Titillium Web"/>
              </a:rPr>
              <a:t>scolastico il nostro istituto ha scelto diverse modalità a seconda dell’orario disciplinare delle docenti .</a:t>
            </a:r>
            <a:endParaRPr lang="it-IT" b="0" dirty="0">
              <a:solidFill>
                <a:srgbClr val="222222"/>
              </a:solidFill>
              <a:latin typeface="Titillium Web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7645631" y="6315952"/>
            <a:ext cx="408994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0" dirty="0" smtClean="0">
                <a:solidFill>
                  <a:srgbClr val="222222"/>
                </a:solidFill>
                <a:latin typeface="Titillium Web"/>
              </a:rPr>
              <a:t>materie </a:t>
            </a:r>
            <a:r>
              <a:rPr lang="it-IT" b="0" dirty="0">
                <a:solidFill>
                  <a:srgbClr val="222222"/>
                </a:solidFill>
                <a:latin typeface="Titillium Web"/>
              </a:rPr>
              <a:t>che avranno un </a:t>
            </a:r>
            <a:r>
              <a:rPr lang="it-IT" b="0" dirty="0" smtClean="0">
                <a:solidFill>
                  <a:srgbClr val="222222"/>
                </a:solidFill>
                <a:latin typeface="Titillium Web"/>
              </a:rPr>
              <a:t>diverso numero di ore nel </a:t>
            </a:r>
            <a:r>
              <a:rPr lang="it-IT" b="0" dirty="0">
                <a:solidFill>
                  <a:srgbClr val="222222"/>
                </a:solidFill>
                <a:latin typeface="Titillium Web"/>
              </a:rPr>
              <a:t>primo e secondo quadrimestre</a:t>
            </a:r>
            <a:endParaRPr lang="it-IT" dirty="0"/>
          </a:p>
        </p:txBody>
      </p:sp>
      <p:cxnSp>
        <p:nvCxnSpPr>
          <p:cNvPr id="13" name="Connettore 2 12"/>
          <p:cNvCxnSpPr/>
          <p:nvPr/>
        </p:nvCxnSpPr>
        <p:spPr>
          <a:xfrm flipH="1">
            <a:off x="5053279" y="3766242"/>
            <a:ext cx="1258045" cy="698305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" name="Connettore 2 20"/>
          <p:cNvCxnSpPr>
            <a:stCxn id="2" idx="2"/>
          </p:cNvCxnSpPr>
          <p:nvPr/>
        </p:nvCxnSpPr>
        <p:spPr>
          <a:xfrm>
            <a:off x="6343314" y="3741704"/>
            <a:ext cx="1460295" cy="762171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" name="Rettangolo 13"/>
          <p:cNvSpPr/>
          <p:nvPr/>
        </p:nvSpPr>
        <p:spPr>
          <a:xfrm>
            <a:off x="854516" y="4482746"/>
            <a:ext cx="48277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it-IT" b="0" dirty="0">
                <a:solidFill>
                  <a:srgbClr val="222222"/>
                </a:solidFill>
                <a:latin typeface="Titillium Web"/>
              </a:rPr>
              <a:t>La compattazione simmetrica o </a:t>
            </a:r>
            <a:r>
              <a:rPr lang="it-IT" b="0" dirty="0" smtClean="0">
                <a:solidFill>
                  <a:srgbClr val="222222"/>
                </a:solidFill>
                <a:latin typeface="Titillium Web"/>
              </a:rPr>
              <a:t>totale</a:t>
            </a:r>
            <a:endParaRPr lang="it-IT" b="0" dirty="0">
              <a:solidFill>
                <a:srgbClr val="222222"/>
              </a:solidFill>
              <a:latin typeface="Titillium Web"/>
            </a:endParaRPr>
          </a:p>
        </p:txBody>
      </p:sp>
      <p:cxnSp>
        <p:nvCxnSpPr>
          <p:cNvPr id="16" name="Connettore 2 15"/>
          <p:cNvCxnSpPr/>
          <p:nvPr/>
        </p:nvCxnSpPr>
        <p:spPr>
          <a:xfrm flipH="1">
            <a:off x="9681438" y="5342996"/>
            <a:ext cx="1" cy="885576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" name="Connettore 2 16"/>
          <p:cNvCxnSpPr/>
          <p:nvPr/>
        </p:nvCxnSpPr>
        <p:spPr>
          <a:xfrm flipH="1">
            <a:off x="2649894" y="4913633"/>
            <a:ext cx="28002" cy="972063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2" name="Rettangolo 21"/>
          <p:cNvSpPr/>
          <p:nvPr/>
        </p:nvSpPr>
        <p:spPr>
          <a:xfrm>
            <a:off x="7477680" y="4503875"/>
            <a:ext cx="49736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0" dirty="0">
                <a:solidFill>
                  <a:srgbClr val="222222"/>
                </a:solidFill>
                <a:latin typeface="Titillium Web"/>
              </a:rPr>
              <a:t>La compattazione asimmetrica o parziale, </a:t>
            </a:r>
          </a:p>
        </p:txBody>
      </p:sp>
    </p:spTree>
    <p:extLst>
      <p:ext uri="{BB962C8B-B14F-4D97-AF65-F5344CB8AC3E}">
        <p14:creationId xmlns:p14="http://schemas.microsoft.com/office/powerpoint/2010/main" val="38602743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10447" y="8599251"/>
            <a:ext cx="13017508" cy="1154349"/>
          </a:xfrm>
          <a:prstGeom prst="rect">
            <a:avLst/>
          </a:prstGeom>
          <a:solidFill>
            <a:srgbClr val="2372B6"/>
          </a:solidFill>
          <a:ln w="12700">
            <a:solidFill>
              <a:schemeClr val="bg1"/>
            </a:solidFill>
          </a:ln>
          <a:effectLst>
            <a:outerShdw blurRad="88900" dist="25400" dir="5400000" rotWithShape="0">
              <a:srgbClr val="000000">
                <a:alpha val="34999"/>
              </a:srgbClr>
            </a:outerShdw>
          </a:effectLst>
        </p:spPr>
        <p:txBody>
          <a:bodyPr lIns="65021" tIns="65021" rIns="65021" bIns="65021" anchor="ctr"/>
          <a:lstStyle/>
          <a:p>
            <a:pPr defTabSz="650240">
              <a:defRPr sz="24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3" name="Seminario nazionale della Rete Avanguardie educative"/>
          <p:cNvSpPr txBox="1"/>
          <p:nvPr/>
        </p:nvSpPr>
        <p:spPr>
          <a:xfrm>
            <a:off x="-12708" y="17188"/>
            <a:ext cx="13017508" cy="787591"/>
          </a:xfrm>
          <a:prstGeom prst="rect">
            <a:avLst/>
          </a:prstGeom>
          <a:solidFill>
            <a:srgbClr val="2372B6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/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r>
              <a:rPr sz="2000" dirty="0" err="1"/>
              <a:t>Seminario</a:t>
            </a:r>
            <a:r>
              <a:rPr sz="2000" dirty="0"/>
              <a:t> </a:t>
            </a:r>
            <a:r>
              <a:rPr lang="it-IT" sz="2000" dirty="0" smtClean="0"/>
              <a:t>N</a:t>
            </a:r>
            <a:r>
              <a:rPr sz="2000" dirty="0" err="1" smtClean="0"/>
              <a:t>azionale</a:t>
            </a:r>
            <a:r>
              <a:rPr sz="2000" dirty="0" smtClean="0"/>
              <a:t> </a:t>
            </a:r>
            <a:r>
              <a:rPr sz="2000" dirty="0" err="1"/>
              <a:t>della</a:t>
            </a:r>
            <a:r>
              <a:rPr sz="2000" dirty="0"/>
              <a:t> Rete </a:t>
            </a:r>
            <a:r>
              <a:rPr sz="2000" i="1" dirty="0" err="1">
                <a:latin typeface="Lato Regular"/>
                <a:ea typeface="Lato Regular"/>
                <a:cs typeface="Lato Regular"/>
                <a:sym typeface="Lato Regular"/>
              </a:rPr>
              <a:t>Avanguardie</a:t>
            </a:r>
            <a:r>
              <a:rPr sz="2000" i="1" dirty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sz="2000" i="1" dirty="0" smtClean="0">
                <a:latin typeface="Lato Regular"/>
                <a:ea typeface="Lato Regular"/>
                <a:cs typeface="Lato Regular"/>
                <a:sym typeface="Lato Regular"/>
              </a:rPr>
              <a:t>educative</a:t>
            </a:r>
            <a:r>
              <a:rPr lang="it-IT" sz="2000" i="1" dirty="0" smtClean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lang="it-IT" sz="2000" dirty="0" smtClean="0"/>
              <a:t>Roma</a:t>
            </a:r>
            <a:r>
              <a:rPr lang="it-IT" sz="2000" dirty="0"/>
              <a:t>, 11-12 settembre </a:t>
            </a:r>
            <a:r>
              <a:rPr lang="it-IT" sz="2000" dirty="0" smtClean="0"/>
              <a:t>2019 </a:t>
            </a:r>
            <a:endParaRPr lang="it-IT" sz="2000" dirty="0"/>
          </a:p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endParaRPr i="1" dirty="0">
              <a:latin typeface="Lato Regular"/>
              <a:ea typeface="Lato Regular"/>
              <a:cs typeface="Lato Regular"/>
              <a:sym typeface="Lato Regular"/>
            </a:endParaRPr>
          </a:p>
        </p:txBody>
      </p:sp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pic>
        <p:nvPicPr>
          <p:cNvPr id="146" name="Logo_Indire_bianco_per_web.png" descr="Logo_Indire_bianco_per_we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45336" y="8739925"/>
            <a:ext cx="1787128" cy="710384"/>
          </a:xfrm>
          <a:prstGeom prst="rect">
            <a:avLst/>
          </a:prstGeom>
          <a:ln w="3175">
            <a:miter lim="400000"/>
          </a:ln>
        </p:spPr>
      </p:pic>
      <p:pic>
        <p:nvPicPr>
          <p:cNvPr id="147" name="logo corto FSE bianco trasp_Tavola disegno 1.png" descr="logo corto FSE bianco trasp_Tavola disegno 1.pn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9992847" y="8739925"/>
            <a:ext cx="2539294" cy="711201"/>
          </a:xfrm>
          <a:prstGeom prst="rect">
            <a:avLst/>
          </a:prstGeom>
          <a:ln w="3175">
            <a:miter lim="400000"/>
          </a:ln>
        </p:spPr>
      </p:pic>
      <p:pic>
        <p:nvPicPr>
          <p:cNvPr id="148" name="bianco.png" descr="bianco.pn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391201" y="8739925"/>
            <a:ext cx="1894356" cy="710384"/>
          </a:xfrm>
          <a:prstGeom prst="rect">
            <a:avLst/>
          </a:prstGeom>
          <a:ln w="3175">
            <a:miter lim="400000"/>
          </a:ln>
        </p:spPr>
      </p:pic>
      <p:sp>
        <p:nvSpPr>
          <p:cNvPr id="12" name="Rettangolo 11"/>
          <p:cNvSpPr/>
          <p:nvPr/>
        </p:nvSpPr>
        <p:spPr>
          <a:xfrm>
            <a:off x="4410813" y="2844086"/>
            <a:ext cx="292165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fontAlgn="base"/>
            <a:r>
              <a:rPr lang="it-IT" dirty="0" smtClean="0">
                <a:solidFill>
                  <a:srgbClr val="222222"/>
                </a:solidFill>
                <a:latin typeface="Titillium Web"/>
              </a:rPr>
              <a:t>La</a:t>
            </a:r>
            <a:r>
              <a:rPr lang="it-IT" b="0" dirty="0">
                <a:solidFill>
                  <a:srgbClr val="222222"/>
                </a:solidFill>
                <a:latin typeface="Titillium Web"/>
              </a:rPr>
              <a:t> </a:t>
            </a:r>
            <a:r>
              <a:rPr lang="it-IT" dirty="0">
                <a:solidFill>
                  <a:srgbClr val="222222"/>
                </a:solidFill>
                <a:latin typeface="Titillium Web"/>
              </a:rPr>
              <a:t>compattazione simmetrica </a:t>
            </a:r>
            <a:r>
              <a:rPr lang="it-IT" dirty="0" smtClean="0">
                <a:solidFill>
                  <a:srgbClr val="222222"/>
                </a:solidFill>
                <a:latin typeface="Titillium Web"/>
              </a:rPr>
              <a:t>o totale </a:t>
            </a:r>
            <a:endParaRPr lang="it-IT" b="0" dirty="0"/>
          </a:p>
        </p:txBody>
      </p:sp>
      <p:sp>
        <p:nvSpPr>
          <p:cNvPr id="2" name="Rettangolo 1"/>
          <p:cNvSpPr/>
          <p:nvPr/>
        </p:nvSpPr>
        <p:spPr>
          <a:xfrm>
            <a:off x="513142" y="4075020"/>
            <a:ext cx="562400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/>
            <a:r>
              <a:rPr lang="it-IT" b="0" dirty="0" smtClean="0"/>
              <a:t>alcune </a:t>
            </a:r>
            <a:r>
              <a:rPr lang="it-IT" b="0" dirty="0"/>
              <a:t>discipline del percorso di studi sono state svolte solo nel primo quadrimestre, per un numero doppio delle ore curricolari </a:t>
            </a:r>
            <a:r>
              <a:rPr lang="it-IT" b="0" dirty="0" smtClean="0"/>
              <a:t>previste</a:t>
            </a:r>
            <a:endParaRPr lang="it-IT" b="0" dirty="0"/>
          </a:p>
        </p:txBody>
      </p:sp>
      <p:sp>
        <p:nvSpPr>
          <p:cNvPr id="3" name="Rettangolo 2"/>
          <p:cNvSpPr/>
          <p:nvPr/>
        </p:nvSpPr>
        <p:spPr>
          <a:xfrm>
            <a:off x="6997868" y="4081908"/>
            <a:ext cx="553427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0" dirty="0"/>
              <a:t>Altre discipline, per un equivalente numero di ore settimanali, sono state </a:t>
            </a:r>
            <a:r>
              <a:rPr lang="it-IT" b="0" dirty="0" smtClean="0"/>
              <a:t>svolte </a:t>
            </a:r>
            <a:r>
              <a:rPr lang="it-IT" b="0" dirty="0"/>
              <a:t>solo nel secondo quadrimestre.) </a:t>
            </a:r>
            <a:endParaRPr lang="it-IT" dirty="0"/>
          </a:p>
        </p:txBody>
      </p:sp>
      <p:cxnSp>
        <p:nvCxnSpPr>
          <p:cNvPr id="16" name="Connettore 2 15"/>
          <p:cNvCxnSpPr/>
          <p:nvPr/>
        </p:nvCxnSpPr>
        <p:spPr>
          <a:xfrm>
            <a:off x="7102486" y="3275897"/>
            <a:ext cx="1315648" cy="705722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" name="Connettore 2 16"/>
          <p:cNvCxnSpPr/>
          <p:nvPr/>
        </p:nvCxnSpPr>
        <p:spPr>
          <a:xfrm flipH="1">
            <a:off x="3325143" y="3383468"/>
            <a:ext cx="1085670" cy="584468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" name="Rettangolo 3"/>
          <p:cNvSpPr/>
          <p:nvPr/>
        </p:nvSpPr>
        <p:spPr>
          <a:xfrm>
            <a:off x="2682001" y="2198612"/>
            <a:ext cx="65024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400" dirty="0">
                <a:solidFill>
                  <a:srgbClr val="222222"/>
                </a:solidFill>
                <a:latin typeface="Titillium Web"/>
              </a:rPr>
              <a:t>La compattazione simmetrica o totale </a:t>
            </a:r>
            <a:endParaRPr lang="it-IT" sz="2400" dirty="0"/>
          </a:p>
          <a:p>
            <a:endParaRPr lang="it-IT" dirty="0"/>
          </a:p>
        </p:txBody>
      </p:sp>
      <p:sp>
        <p:nvSpPr>
          <p:cNvPr id="15" name="Corpo del testo"/>
          <p:cNvSpPr txBox="1"/>
          <p:nvPr/>
        </p:nvSpPr>
        <p:spPr>
          <a:xfrm>
            <a:off x="824731" y="909240"/>
            <a:ext cx="10880016" cy="1018423"/>
          </a:xfrm>
          <a:prstGeom prst="rect">
            <a:avLst/>
          </a:prstGeom>
          <a:solidFill>
            <a:schemeClr val="accent4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>
            <a:lvl1pPr defTabSz="584198">
              <a:defRPr sz="4000" b="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lang="it-IT" sz="3200" dirty="0" smtClean="0"/>
              <a:t>Idea: Compattazione </a:t>
            </a:r>
            <a:r>
              <a:rPr lang="it-IT" sz="3200" dirty="0"/>
              <a:t>del calendario scolastico </a:t>
            </a:r>
            <a:endParaRPr lang="it-IT" sz="3200" dirty="0" smtClean="0"/>
          </a:p>
          <a:p>
            <a:r>
              <a:rPr lang="it-IT" sz="3200" dirty="0" smtClean="0"/>
              <a:t>Scuola primaria</a:t>
            </a:r>
            <a:endParaRPr lang="it-IT" sz="3200" dirty="0"/>
          </a:p>
        </p:txBody>
      </p:sp>
      <p:sp>
        <p:nvSpPr>
          <p:cNvPr id="18" name="Rettangolo 17"/>
          <p:cNvSpPr/>
          <p:nvPr/>
        </p:nvSpPr>
        <p:spPr>
          <a:xfrm>
            <a:off x="465883" y="6113195"/>
            <a:ext cx="25137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Al </a:t>
            </a:r>
            <a:r>
              <a:rPr lang="it-IT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termine del primo </a:t>
            </a:r>
            <a:r>
              <a:rPr lang="it-IT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quadrimestre</a:t>
            </a:r>
            <a:endParaRPr lang="it-IT" dirty="0"/>
          </a:p>
        </p:txBody>
      </p:sp>
      <p:sp>
        <p:nvSpPr>
          <p:cNvPr id="19" name="Rettangolo 18"/>
          <p:cNvSpPr/>
          <p:nvPr/>
        </p:nvSpPr>
        <p:spPr>
          <a:xfrm>
            <a:off x="3903325" y="5969658"/>
            <a:ext cx="23352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b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Materie svolte</a:t>
            </a:r>
            <a:endParaRPr lang="it-IT" b="0" dirty="0"/>
          </a:p>
        </p:txBody>
      </p:sp>
      <p:sp>
        <p:nvSpPr>
          <p:cNvPr id="20" name="Rettangolo 19"/>
          <p:cNvSpPr/>
          <p:nvPr/>
        </p:nvSpPr>
        <p:spPr>
          <a:xfrm>
            <a:off x="3750108" y="7083715"/>
            <a:ext cx="32674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b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Materie</a:t>
            </a:r>
            <a:r>
              <a:rPr lang="it-IT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non  svolte</a:t>
            </a:r>
            <a:endParaRPr lang="it-IT" dirty="0"/>
          </a:p>
        </p:txBody>
      </p:sp>
      <p:sp>
        <p:nvSpPr>
          <p:cNvPr id="21" name="Rettangolo 20"/>
          <p:cNvSpPr/>
          <p:nvPr/>
        </p:nvSpPr>
        <p:spPr>
          <a:xfrm>
            <a:off x="7472371" y="5811316"/>
            <a:ext cx="33852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b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Si inserisce il voto </a:t>
            </a:r>
            <a:endParaRPr lang="it-IT" b="0" dirty="0"/>
          </a:p>
        </p:txBody>
      </p:sp>
      <p:sp>
        <p:nvSpPr>
          <p:cNvPr id="22" name="Rettangolo 21"/>
          <p:cNvSpPr/>
          <p:nvPr/>
        </p:nvSpPr>
        <p:spPr>
          <a:xfrm>
            <a:off x="7472371" y="6475631"/>
            <a:ext cx="50409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b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Si inserisce la sigla AV stante ad indicare </a:t>
            </a:r>
            <a:r>
              <a:rPr lang="it-IT" sz="2400" b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Disciplina non valutata perché si svolgerà nel 2° quadrimestre come da sperimentazione Avanguardie Educative”</a:t>
            </a:r>
            <a:endParaRPr lang="it-IT" sz="2400" b="0" dirty="0"/>
          </a:p>
        </p:txBody>
      </p:sp>
      <p:cxnSp>
        <p:nvCxnSpPr>
          <p:cNvPr id="23" name="Connettore 2 22"/>
          <p:cNvCxnSpPr/>
          <p:nvPr/>
        </p:nvCxnSpPr>
        <p:spPr>
          <a:xfrm flipV="1">
            <a:off x="5871638" y="6179014"/>
            <a:ext cx="1055102" cy="21476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4" name="Connettore 2 23"/>
          <p:cNvCxnSpPr/>
          <p:nvPr/>
        </p:nvCxnSpPr>
        <p:spPr>
          <a:xfrm>
            <a:off x="2870065" y="6767538"/>
            <a:ext cx="824857" cy="545986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5" name="Connettore 2 24"/>
          <p:cNvCxnSpPr/>
          <p:nvPr/>
        </p:nvCxnSpPr>
        <p:spPr>
          <a:xfrm flipV="1">
            <a:off x="6399189" y="7390966"/>
            <a:ext cx="788044" cy="17352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6" name="Connettore 2 25"/>
          <p:cNvCxnSpPr/>
          <p:nvPr/>
        </p:nvCxnSpPr>
        <p:spPr>
          <a:xfrm flipV="1">
            <a:off x="2878907" y="6312685"/>
            <a:ext cx="946644" cy="405871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2495913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10447" y="8599251"/>
            <a:ext cx="13017508" cy="1154349"/>
          </a:xfrm>
          <a:prstGeom prst="rect">
            <a:avLst/>
          </a:prstGeom>
          <a:solidFill>
            <a:srgbClr val="2372B6"/>
          </a:solidFill>
          <a:ln w="12700">
            <a:solidFill>
              <a:schemeClr val="bg1"/>
            </a:solidFill>
          </a:ln>
          <a:effectLst>
            <a:outerShdw blurRad="88900" dist="25400" dir="5400000" rotWithShape="0">
              <a:srgbClr val="000000">
                <a:alpha val="34999"/>
              </a:srgbClr>
            </a:outerShdw>
          </a:effectLst>
        </p:spPr>
        <p:txBody>
          <a:bodyPr lIns="65021" tIns="65021" rIns="65021" bIns="65021" anchor="ctr"/>
          <a:lstStyle/>
          <a:p>
            <a:pPr defTabSz="650240">
              <a:defRPr sz="24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3" name="Seminario nazionale della Rete Avanguardie educative"/>
          <p:cNvSpPr txBox="1"/>
          <p:nvPr/>
        </p:nvSpPr>
        <p:spPr>
          <a:xfrm>
            <a:off x="-12708" y="17188"/>
            <a:ext cx="13017508" cy="787591"/>
          </a:xfrm>
          <a:prstGeom prst="rect">
            <a:avLst/>
          </a:prstGeom>
          <a:solidFill>
            <a:srgbClr val="2372B6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/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r>
              <a:rPr sz="2000" dirty="0" err="1"/>
              <a:t>Seminario</a:t>
            </a:r>
            <a:r>
              <a:rPr sz="2000" dirty="0"/>
              <a:t> </a:t>
            </a:r>
            <a:r>
              <a:rPr lang="it-IT" sz="2000" dirty="0" smtClean="0"/>
              <a:t>N</a:t>
            </a:r>
            <a:r>
              <a:rPr sz="2000" dirty="0" err="1" smtClean="0"/>
              <a:t>azionale</a:t>
            </a:r>
            <a:r>
              <a:rPr sz="2000" dirty="0" smtClean="0"/>
              <a:t> </a:t>
            </a:r>
            <a:r>
              <a:rPr sz="2000" dirty="0" err="1"/>
              <a:t>della</a:t>
            </a:r>
            <a:r>
              <a:rPr sz="2000" dirty="0"/>
              <a:t> Rete </a:t>
            </a:r>
            <a:r>
              <a:rPr sz="2000" i="1" dirty="0" err="1">
                <a:latin typeface="Lato Regular"/>
                <a:ea typeface="Lato Regular"/>
                <a:cs typeface="Lato Regular"/>
                <a:sym typeface="Lato Regular"/>
              </a:rPr>
              <a:t>Avanguardie</a:t>
            </a:r>
            <a:r>
              <a:rPr sz="2000" i="1" dirty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sz="2000" i="1" dirty="0" smtClean="0">
                <a:latin typeface="Lato Regular"/>
                <a:ea typeface="Lato Regular"/>
                <a:cs typeface="Lato Regular"/>
                <a:sym typeface="Lato Regular"/>
              </a:rPr>
              <a:t>educative</a:t>
            </a:r>
            <a:r>
              <a:rPr lang="it-IT" sz="2000" i="1" dirty="0" smtClean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lang="it-IT" sz="2000" dirty="0" smtClean="0"/>
              <a:t>Roma</a:t>
            </a:r>
            <a:r>
              <a:rPr lang="it-IT" sz="2000" dirty="0"/>
              <a:t>, 11-12 settembre </a:t>
            </a:r>
            <a:r>
              <a:rPr lang="it-IT" sz="2000" dirty="0" smtClean="0"/>
              <a:t>2019 </a:t>
            </a:r>
            <a:endParaRPr lang="it-IT" sz="2000" dirty="0"/>
          </a:p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endParaRPr i="1" dirty="0">
              <a:latin typeface="Lato Regular"/>
              <a:ea typeface="Lato Regular"/>
              <a:cs typeface="Lato Regular"/>
              <a:sym typeface="Lato Regular"/>
            </a:endParaRPr>
          </a:p>
        </p:txBody>
      </p:sp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pic>
        <p:nvPicPr>
          <p:cNvPr id="146" name="Logo_Indire_bianco_per_web.png" descr="Logo_Indire_bianco_per_we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45336" y="8739925"/>
            <a:ext cx="1787128" cy="710384"/>
          </a:xfrm>
          <a:prstGeom prst="rect">
            <a:avLst/>
          </a:prstGeom>
          <a:ln w="3175">
            <a:miter lim="400000"/>
          </a:ln>
        </p:spPr>
      </p:pic>
      <p:pic>
        <p:nvPicPr>
          <p:cNvPr id="147" name="logo corto FSE bianco trasp_Tavola disegno 1.png" descr="logo corto FSE bianco trasp_Tavola disegno 1.pn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9992847" y="8739925"/>
            <a:ext cx="2539294" cy="711201"/>
          </a:xfrm>
          <a:prstGeom prst="rect">
            <a:avLst/>
          </a:prstGeom>
          <a:ln w="3175">
            <a:miter lim="400000"/>
          </a:ln>
        </p:spPr>
      </p:pic>
      <p:pic>
        <p:nvPicPr>
          <p:cNvPr id="148" name="bianco.png" descr="bianco.pn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391201" y="8739925"/>
            <a:ext cx="1894356" cy="710384"/>
          </a:xfrm>
          <a:prstGeom prst="rect">
            <a:avLst/>
          </a:prstGeom>
          <a:ln w="3175">
            <a:miter lim="400000"/>
          </a:ln>
        </p:spPr>
      </p:pic>
      <p:sp>
        <p:nvSpPr>
          <p:cNvPr id="20" name="Corpo del testo"/>
          <p:cNvSpPr txBox="1"/>
          <p:nvPr/>
        </p:nvSpPr>
        <p:spPr>
          <a:xfrm>
            <a:off x="1079192" y="1047495"/>
            <a:ext cx="10880016" cy="1018423"/>
          </a:xfrm>
          <a:prstGeom prst="rect">
            <a:avLst/>
          </a:prstGeom>
          <a:solidFill>
            <a:schemeClr val="accent4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>
            <a:lvl1pPr defTabSz="584198">
              <a:defRPr sz="4000" b="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lang="it-IT" sz="3200" dirty="0" smtClean="0"/>
              <a:t>Idea: Compattazione </a:t>
            </a:r>
            <a:r>
              <a:rPr lang="it-IT" sz="3200" dirty="0"/>
              <a:t>del calendario scolastico </a:t>
            </a:r>
            <a:endParaRPr lang="it-IT" sz="3200" dirty="0" smtClean="0"/>
          </a:p>
          <a:p>
            <a:r>
              <a:rPr lang="it-IT" sz="3200" dirty="0" smtClean="0"/>
              <a:t>Scuola primaria</a:t>
            </a:r>
            <a:endParaRPr lang="it-IT" sz="3200" dirty="0"/>
          </a:p>
        </p:txBody>
      </p:sp>
      <p:sp>
        <p:nvSpPr>
          <p:cNvPr id="21" name="Rettangolo 20"/>
          <p:cNvSpPr/>
          <p:nvPr/>
        </p:nvSpPr>
        <p:spPr>
          <a:xfrm>
            <a:off x="391201" y="4234024"/>
            <a:ext cx="31496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Al </a:t>
            </a:r>
            <a:r>
              <a:rPr lang="it-IT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termine del </a:t>
            </a:r>
            <a:r>
              <a:rPr lang="it-IT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secondo quadrimestre quadrimestre</a:t>
            </a:r>
            <a:endParaRPr lang="it-IT" dirty="0"/>
          </a:p>
        </p:txBody>
      </p:sp>
      <p:sp>
        <p:nvSpPr>
          <p:cNvPr id="26" name="Rettangolo 25"/>
          <p:cNvSpPr/>
          <p:nvPr/>
        </p:nvSpPr>
        <p:spPr>
          <a:xfrm>
            <a:off x="6924092" y="4234024"/>
            <a:ext cx="33852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Si riporta il voto del primo quadrimestre  materie impartite nel primo quadrimestre</a:t>
            </a:r>
            <a:endParaRPr lang="it-IT" dirty="0"/>
          </a:p>
        </p:txBody>
      </p:sp>
      <p:cxnSp>
        <p:nvCxnSpPr>
          <p:cNvPr id="27" name="Connettore 2 26"/>
          <p:cNvCxnSpPr/>
          <p:nvPr/>
        </p:nvCxnSpPr>
        <p:spPr>
          <a:xfrm>
            <a:off x="3680784" y="4702015"/>
            <a:ext cx="2608049" cy="28568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8" name="Rettangolo 27"/>
          <p:cNvSpPr/>
          <p:nvPr/>
        </p:nvSpPr>
        <p:spPr>
          <a:xfrm>
            <a:off x="3422796" y="2307682"/>
            <a:ext cx="65024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sz="2400" dirty="0"/>
          </a:p>
          <a:p>
            <a:r>
              <a:rPr lang="it-IT" sz="2400" dirty="0">
                <a:solidFill>
                  <a:srgbClr val="222222"/>
                </a:solidFill>
                <a:latin typeface="Titillium Web"/>
              </a:rPr>
              <a:t>La compattazione simmetrica o totale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1416402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10447" y="8599251"/>
            <a:ext cx="13017508" cy="1154349"/>
          </a:xfrm>
          <a:prstGeom prst="rect">
            <a:avLst/>
          </a:prstGeom>
          <a:solidFill>
            <a:srgbClr val="2372B6"/>
          </a:solidFill>
          <a:ln w="12700">
            <a:solidFill>
              <a:schemeClr val="bg1"/>
            </a:solidFill>
          </a:ln>
          <a:effectLst>
            <a:outerShdw blurRad="88900" dist="25400" dir="5400000" rotWithShape="0">
              <a:srgbClr val="000000">
                <a:alpha val="34999"/>
              </a:srgbClr>
            </a:outerShdw>
          </a:effectLst>
        </p:spPr>
        <p:txBody>
          <a:bodyPr lIns="65021" tIns="65021" rIns="65021" bIns="65021" anchor="ctr"/>
          <a:lstStyle/>
          <a:p>
            <a:pPr defTabSz="650240">
              <a:defRPr sz="24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3" name="Seminario nazionale della Rete Avanguardie educative"/>
          <p:cNvSpPr txBox="1"/>
          <p:nvPr/>
        </p:nvSpPr>
        <p:spPr>
          <a:xfrm>
            <a:off x="-12708" y="17188"/>
            <a:ext cx="13017508" cy="787591"/>
          </a:xfrm>
          <a:prstGeom prst="rect">
            <a:avLst/>
          </a:prstGeom>
          <a:solidFill>
            <a:srgbClr val="2372B6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/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r>
              <a:rPr sz="2000" dirty="0" err="1"/>
              <a:t>Seminario</a:t>
            </a:r>
            <a:r>
              <a:rPr sz="2000" dirty="0"/>
              <a:t> </a:t>
            </a:r>
            <a:r>
              <a:rPr lang="it-IT" sz="2000" dirty="0" smtClean="0"/>
              <a:t>N</a:t>
            </a:r>
            <a:r>
              <a:rPr sz="2000" dirty="0" err="1" smtClean="0"/>
              <a:t>azionale</a:t>
            </a:r>
            <a:r>
              <a:rPr sz="2000" dirty="0" smtClean="0"/>
              <a:t> </a:t>
            </a:r>
            <a:r>
              <a:rPr sz="2000" dirty="0" err="1"/>
              <a:t>della</a:t>
            </a:r>
            <a:r>
              <a:rPr sz="2000" dirty="0"/>
              <a:t> Rete </a:t>
            </a:r>
            <a:r>
              <a:rPr sz="2000" i="1" dirty="0" err="1">
                <a:latin typeface="Lato Regular"/>
                <a:ea typeface="Lato Regular"/>
                <a:cs typeface="Lato Regular"/>
                <a:sym typeface="Lato Regular"/>
              </a:rPr>
              <a:t>Avanguardie</a:t>
            </a:r>
            <a:r>
              <a:rPr sz="2000" i="1" dirty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sz="2000" i="1" dirty="0" smtClean="0">
                <a:latin typeface="Lato Regular"/>
                <a:ea typeface="Lato Regular"/>
                <a:cs typeface="Lato Regular"/>
                <a:sym typeface="Lato Regular"/>
              </a:rPr>
              <a:t>educative</a:t>
            </a:r>
            <a:r>
              <a:rPr lang="it-IT" sz="2000" i="1" dirty="0" smtClean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lang="it-IT" sz="2000" dirty="0" smtClean="0"/>
              <a:t>Roma</a:t>
            </a:r>
            <a:r>
              <a:rPr lang="it-IT" sz="2000" dirty="0"/>
              <a:t>, 11-12 settembre </a:t>
            </a:r>
            <a:r>
              <a:rPr lang="it-IT" sz="2000" dirty="0" smtClean="0"/>
              <a:t>2019 </a:t>
            </a:r>
            <a:endParaRPr lang="it-IT" sz="2000" dirty="0"/>
          </a:p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endParaRPr i="1" dirty="0">
              <a:latin typeface="Lato Regular"/>
              <a:ea typeface="Lato Regular"/>
              <a:cs typeface="Lato Regular"/>
              <a:sym typeface="Lato Regular"/>
            </a:endParaRPr>
          </a:p>
        </p:txBody>
      </p:sp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pic>
        <p:nvPicPr>
          <p:cNvPr id="146" name="Logo_Indire_bianco_per_web.png" descr="Logo_Indire_bianco_per_we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45336" y="8739925"/>
            <a:ext cx="1787128" cy="710384"/>
          </a:xfrm>
          <a:prstGeom prst="rect">
            <a:avLst/>
          </a:prstGeom>
          <a:ln w="3175">
            <a:miter lim="400000"/>
          </a:ln>
        </p:spPr>
      </p:pic>
      <p:pic>
        <p:nvPicPr>
          <p:cNvPr id="147" name="logo corto FSE bianco trasp_Tavola disegno 1.png" descr="logo corto FSE bianco trasp_Tavola disegno 1.pn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9992847" y="8739925"/>
            <a:ext cx="2539294" cy="711201"/>
          </a:xfrm>
          <a:prstGeom prst="rect">
            <a:avLst/>
          </a:prstGeom>
          <a:ln w="3175">
            <a:miter lim="400000"/>
          </a:ln>
        </p:spPr>
      </p:pic>
      <p:pic>
        <p:nvPicPr>
          <p:cNvPr id="148" name="bianco.png" descr="bianco.pn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391201" y="8739925"/>
            <a:ext cx="1894356" cy="710384"/>
          </a:xfrm>
          <a:prstGeom prst="rect">
            <a:avLst/>
          </a:prstGeom>
          <a:ln w="3175">
            <a:miter lim="400000"/>
          </a:ln>
        </p:spPr>
      </p:pic>
      <p:sp>
        <p:nvSpPr>
          <p:cNvPr id="16" name="Rettangolo 15"/>
          <p:cNvSpPr/>
          <p:nvPr/>
        </p:nvSpPr>
        <p:spPr>
          <a:xfrm>
            <a:off x="405872" y="3780510"/>
            <a:ext cx="37593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dirty="0" smtClean="0">
                <a:solidFill>
                  <a:srgbClr val="222222"/>
                </a:solidFill>
                <a:latin typeface="Titillium Web"/>
              </a:rPr>
              <a:t>La</a:t>
            </a:r>
            <a:r>
              <a:rPr lang="it-IT" dirty="0">
                <a:solidFill>
                  <a:srgbClr val="222222"/>
                </a:solidFill>
                <a:latin typeface="Titillium Web"/>
              </a:rPr>
              <a:t> compattazione asimmetrica o </a:t>
            </a:r>
            <a:r>
              <a:rPr lang="it-IT" dirty="0" smtClean="0">
                <a:solidFill>
                  <a:srgbClr val="222222"/>
                </a:solidFill>
                <a:latin typeface="Titillium Web"/>
              </a:rPr>
              <a:t>parziale</a:t>
            </a:r>
            <a:r>
              <a:rPr lang="it-IT" b="0" dirty="0" smtClean="0">
                <a:solidFill>
                  <a:srgbClr val="222222"/>
                </a:solidFill>
                <a:latin typeface="Titillium Web"/>
              </a:rPr>
              <a:t> </a:t>
            </a:r>
            <a:endParaRPr lang="it-IT" b="0" dirty="0">
              <a:solidFill>
                <a:srgbClr val="222222"/>
              </a:solidFill>
              <a:latin typeface="Titillium Web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5545336" y="3441955"/>
            <a:ext cx="665588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b="0" dirty="0" smtClean="0">
                <a:solidFill>
                  <a:srgbClr val="222222"/>
                </a:solidFill>
                <a:latin typeface="Titillium Web"/>
              </a:rPr>
              <a:t>suddivisione </a:t>
            </a:r>
            <a:r>
              <a:rPr lang="it-IT" b="0" dirty="0">
                <a:solidFill>
                  <a:srgbClr val="222222"/>
                </a:solidFill>
                <a:latin typeface="Titillium Web"/>
              </a:rPr>
              <a:t>non equivalente tra il primo e il secondo quadrimestre del monte ore totale della disciplina esempio: 2/3 del monte ore nel primo quadrimestre e </a:t>
            </a:r>
            <a:r>
              <a:rPr lang="it-IT" b="0" dirty="0" smtClean="0">
                <a:solidFill>
                  <a:srgbClr val="222222"/>
                </a:solidFill>
                <a:latin typeface="Titillium Web"/>
              </a:rPr>
              <a:t>1/3 </a:t>
            </a:r>
            <a:r>
              <a:rPr lang="it-IT" b="0" dirty="0">
                <a:solidFill>
                  <a:srgbClr val="222222"/>
                </a:solidFill>
                <a:latin typeface="Titillium Web"/>
              </a:rPr>
              <a:t>nel </a:t>
            </a:r>
            <a:r>
              <a:rPr lang="it-IT" b="0" dirty="0" smtClean="0">
                <a:solidFill>
                  <a:srgbClr val="222222"/>
                </a:solidFill>
                <a:latin typeface="Titillium Web"/>
              </a:rPr>
              <a:t>secondo</a:t>
            </a:r>
          </a:p>
        </p:txBody>
      </p:sp>
      <p:sp>
        <p:nvSpPr>
          <p:cNvPr id="3" name="Rettangolo 2"/>
          <p:cNvSpPr/>
          <p:nvPr/>
        </p:nvSpPr>
        <p:spPr>
          <a:xfrm>
            <a:off x="4165242" y="6726696"/>
            <a:ext cx="70621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b="0" dirty="0" smtClean="0">
                <a:solidFill>
                  <a:srgbClr val="222222"/>
                </a:solidFill>
                <a:latin typeface="Titillium Web"/>
              </a:rPr>
              <a:t>Esempio</a:t>
            </a:r>
          </a:p>
          <a:p>
            <a:pPr algn="l"/>
            <a:endParaRPr lang="it-IT" b="0" dirty="0">
              <a:solidFill>
                <a:srgbClr val="222222"/>
              </a:solidFill>
              <a:latin typeface="Titillium Web"/>
            </a:endParaRPr>
          </a:p>
          <a:p>
            <a:pPr algn="l"/>
            <a:r>
              <a:rPr lang="it-IT" b="0" dirty="0" smtClean="0">
                <a:solidFill>
                  <a:srgbClr val="222222"/>
                </a:solidFill>
                <a:latin typeface="Titillium Web"/>
              </a:rPr>
              <a:t>1° quadrimestre:7 ore matematica– 0 ore scienze</a:t>
            </a:r>
          </a:p>
          <a:p>
            <a:pPr algn="l"/>
            <a:r>
              <a:rPr lang="it-IT" b="0" dirty="0" smtClean="0">
                <a:solidFill>
                  <a:srgbClr val="222222"/>
                </a:solidFill>
                <a:latin typeface="Titillium Web"/>
              </a:rPr>
              <a:t>2° quadrimestre:3 </a:t>
            </a:r>
            <a:r>
              <a:rPr lang="it-IT" b="0" dirty="0">
                <a:solidFill>
                  <a:srgbClr val="222222"/>
                </a:solidFill>
                <a:latin typeface="Titillium Web"/>
              </a:rPr>
              <a:t>ore matematica– </a:t>
            </a:r>
            <a:r>
              <a:rPr lang="it-IT" b="0" dirty="0" smtClean="0">
                <a:solidFill>
                  <a:srgbClr val="222222"/>
                </a:solidFill>
                <a:latin typeface="Titillium Web"/>
              </a:rPr>
              <a:t>2 </a:t>
            </a:r>
            <a:r>
              <a:rPr lang="it-IT" b="0" dirty="0">
                <a:solidFill>
                  <a:srgbClr val="222222"/>
                </a:solidFill>
                <a:latin typeface="Titillium Web"/>
              </a:rPr>
              <a:t>ore scienze</a:t>
            </a:r>
          </a:p>
        </p:txBody>
      </p:sp>
      <p:cxnSp>
        <p:nvCxnSpPr>
          <p:cNvPr id="12" name="Connettore 2 11"/>
          <p:cNvCxnSpPr/>
          <p:nvPr/>
        </p:nvCxnSpPr>
        <p:spPr>
          <a:xfrm>
            <a:off x="3676261" y="4165230"/>
            <a:ext cx="1698172" cy="0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" name="Connettore 2 14"/>
          <p:cNvCxnSpPr/>
          <p:nvPr/>
        </p:nvCxnSpPr>
        <p:spPr>
          <a:xfrm>
            <a:off x="7033885" y="5426727"/>
            <a:ext cx="0" cy="765470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" name="Corpo del testo"/>
          <p:cNvSpPr txBox="1"/>
          <p:nvPr/>
        </p:nvSpPr>
        <p:spPr>
          <a:xfrm>
            <a:off x="1045590" y="1270699"/>
            <a:ext cx="10880016" cy="1018423"/>
          </a:xfrm>
          <a:prstGeom prst="rect">
            <a:avLst/>
          </a:prstGeom>
          <a:solidFill>
            <a:schemeClr val="accent4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>
            <a:lvl1pPr defTabSz="584198">
              <a:defRPr sz="4000" b="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lang="it-IT" sz="3200" dirty="0" smtClean="0"/>
              <a:t>Idea: Compattazione </a:t>
            </a:r>
            <a:r>
              <a:rPr lang="it-IT" sz="3200" dirty="0"/>
              <a:t>del calendario scolastico </a:t>
            </a:r>
            <a:endParaRPr lang="it-IT" sz="3200" dirty="0" smtClean="0"/>
          </a:p>
          <a:p>
            <a:r>
              <a:rPr lang="it-IT" sz="3200" dirty="0" smtClean="0"/>
              <a:t>Scuola primaria</a:t>
            </a:r>
            <a:endParaRPr lang="it-IT" sz="3200" dirty="0"/>
          </a:p>
        </p:txBody>
      </p:sp>
      <p:sp>
        <p:nvSpPr>
          <p:cNvPr id="19" name="Rettangolo 18"/>
          <p:cNvSpPr/>
          <p:nvPr/>
        </p:nvSpPr>
        <p:spPr>
          <a:xfrm>
            <a:off x="4426631" y="10795388"/>
            <a:ext cx="32674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Materie svolte solo nel  secondo quadrimestre </a:t>
            </a:r>
            <a:endParaRPr lang="it-IT" dirty="0"/>
          </a:p>
        </p:txBody>
      </p:sp>
      <p:sp>
        <p:nvSpPr>
          <p:cNvPr id="21" name="Rettangolo 20"/>
          <p:cNvSpPr/>
          <p:nvPr/>
        </p:nvSpPr>
        <p:spPr>
          <a:xfrm>
            <a:off x="8788558" y="10940294"/>
            <a:ext cx="40301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Si inserisce il voto</a:t>
            </a:r>
            <a:endParaRPr lang="it-IT" sz="2400" dirty="0"/>
          </a:p>
        </p:txBody>
      </p:sp>
      <p:cxnSp>
        <p:nvCxnSpPr>
          <p:cNvPr id="22" name="Connettore 2 21"/>
          <p:cNvCxnSpPr>
            <a:endCxn id="21" idx="1"/>
          </p:cNvCxnSpPr>
          <p:nvPr/>
        </p:nvCxnSpPr>
        <p:spPr>
          <a:xfrm flipV="1">
            <a:off x="7731671" y="11171127"/>
            <a:ext cx="1056887" cy="22593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1073292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10447" y="8599251"/>
            <a:ext cx="13017508" cy="1154349"/>
          </a:xfrm>
          <a:prstGeom prst="rect">
            <a:avLst/>
          </a:prstGeom>
          <a:solidFill>
            <a:srgbClr val="2372B6"/>
          </a:solidFill>
          <a:ln w="12700">
            <a:solidFill>
              <a:schemeClr val="bg1"/>
            </a:solidFill>
          </a:ln>
          <a:effectLst>
            <a:outerShdw blurRad="88900" dist="25400" dir="5400000" rotWithShape="0">
              <a:srgbClr val="000000">
                <a:alpha val="34999"/>
              </a:srgbClr>
            </a:outerShdw>
          </a:effectLst>
        </p:spPr>
        <p:txBody>
          <a:bodyPr lIns="65021" tIns="65021" rIns="65021" bIns="65021" anchor="ctr"/>
          <a:lstStyle/>
          <a:p>
            <a:pPr defTabSz="650240">
              <a:defRPr sz="24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3" name="Seminario nazionale della Rete Avanguardie educative"/>
          <p:cNvSpPr txBox="1"/>
          <p:nvPr/>
        </p:nvSpPr>
        <p:spPr>
          <a:xfrm>
            <a:off x="-12708" y="17188"/>
            <a:ext cx="13017508" cy="787591"/>
          </a:xfrm>
          <a:prstGeom prst="rect">
            <a:avLst/>
          </a:prstGeom>
          <a:solidFill>
            <a:srgbClr val="2372B6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/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r>
              <a:rPr sz="2000" dirty="0" err="1"/>
              <a:t>Seminario</a:t>
            </a:r>
            <a:r>
              <a:rPr sz="2000" dirty="0"/>
              <a:t> </a:t>
            </a:r>
            <a:r>
              <a:rPr lang="it-IT" sz="2000" dirty="0" smtClean="0"/>
              <a:t>N</a:t>
            </a:r>
            <a:r>
              <a:rPr sz="2000" dirty="0" err="1" smtClean="0"/>
              <a:t>azionale</a:t>
            </a:r>
            <a:r>
              <a:rPr sz="2000" dirty="0" smtClean="0"/>
              <a:t> </a:t>
            </a:r>
            <a:r>
              <a:rPr sz="2000" dirty="0" err="1"/>
              <a:t>della</a:t>
            </a:r>
            <a:r>
              <a:rPr sz="2000" dirty="0"/>
              <a:t> Rete </a:t>
            </a:r>
            <a:r>
              <a:rPr sz="2000" i="1" dirty="0" err="1">
                <a:latin typeface="Lato Regular"/>
                <a:ea typeface="Lato Regular"/>
                <a:cs typeface="Lato Regular"/>
                <a:sym typeface="Lato Regular"/>
              </a:rPr>
              <a:t>Avanguardie</a:t>
            </a:r>
            <a:r>
              <a:rPr sz="2000" i="1" dirty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sz="2000" i="1" dirty="0" smtClean="0">
                <a:latin typeface="Lato Regular"/>
                <a:ea typeface="Lato Regular"/>
                <a:cs typeface="Lato Regular"/>
                <a:sym typeface="Lato Regular"/>
              </a:rPr>
              <a:t>educative</a:t>
            </a:r>
            <a:r>
              <a:rPr lang="it-IT" sz="2000" i="1" dirty="0" smtClean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lang="it-IT" sz="2000" dirty="0" smtClean="0"/>
              <a:t>Roma</a:t>
            </a:r>
            <a:r>
              <a:rPr lang="it-IT" sz="2000" dirty="0"/>
              <a:t>, 11-12 settembre </a:t>
            </a:r>
            <a:r>
              <a:rPr lang="it-IT" sz="2000" dirty="0" smtClean="0"/>
              <a:t>2019 </a:t>
            </a:r>
            <a:endParaRPr lang="it-IT" sz="2000" dirty="0"/>
          </a:p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endParaRPr i="1" dirty="0">
              <a:latin typeface="Lato Regular"/>
              <a:ea typeface="Lato Regular"/>
              <a:cs typeface="Lato Regular"/>
              <a:sym typeface="Lato Regular"/>
            </a:endParaRPr>
          </a:p>
        </p:txBody>
      </p:sp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pic>
        <p:nvPicPr>
          <p:cNvPr id="146" name="Logo_Indire_bianco_per_web.png" descr="Logo_Indire_bianco_per_we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45336" y="8739925"/>
            <a:ext cx="1787128" cy="710384"/>
          </a:xfrm>
          <a:prstGeom prst="rect">
            <a:avLst/>
          </a:prstGeom>
          <a:ln w="3175">
            <a:miter lim="400000"/>
          </a:ln>
        </p:spPr>
      </p:pic>
      <p:pic>
        <p:nvPicPr>
          <p:cNvPr id="147" name="logo corto FSE bianco trasp_Tavola disegno 1.png" descr="logo corto FSE bianco trasp_Tavola disegno 1.pn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9992847" y="8739925"/>
            <a:ext cx="2539294" cy="711201"/>
          </a:xfrm>
          <a:prstGeom prst="rect">
            <a:avLst/>
          </a:prstGeom>
          <a:ln w="3175">
            <a:miter lim="400000"/>
          </a:ln>
        </p:spPr>
      </p:pic>
      <p:pic>
        <p:nvPicPr>
          <p:cNvPr id="148" name="bianco.png" descr="bianco.pn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391201" y="8739925"/>
            <a:ext cx="1894356" cy="710384"/>
          </a:xfrm>
          <a:prstGeom prst="rect">
            <a:avLst/>
          </a:prstGeom>
          <a:ln w="3175">
            <a:miter lim="400000"/>
          </a:ln>
        </p:spPr>
      </p:pic>
      <p:sp>
        <p:nvSpPr>
          <p:cNvPr id="11" name="Rettangolo 10"/>
          <p:cNvSpPr/>
          <p:nvPr/>
        </p:nvSpPr>
        <p:spPr>
          <a:xfrm>
            <a:off x="6009931" y="2719070"/>
            <a:ext cx="457914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0" dirty="0" smtClean="0"/>
              <a:t> </a:t>
            </a:r>
            <a:endParaRPr lang="it-IT" b="0" dirty="0"/>
          </a:p>
          <a:p>
            <a:r>
              <a:rPr lang="it-IT" b="0" dirty="0" smtClean="0"/>
              <a:t>Secondo quadrimestre</a:t>
            </a:r>
          </a:p>
          <a:p>
            <a:r>
              <a:rPr lang="it-IT" b="0" dirty="0" smtClean="0"/>
              <a:t>18 </a:t>
            </a:r>
            <a:r>
              <a:rPr lang="it-IT" b="0" dirty="0"/>
              <a:t>SETTIMANE DAL  4 FEBBRAIO 2019 FINO A L’8 GIUGNO 2019</a:t>
            </a:r>
          </a:p>
          <a:p>
            <a:endParaRPr lang="it-IT" b="0" dirty="0" smtClean="0"/>
          </a:p>
          <a:p>
            <a:endParaRPr lang="it-IT" b="0" dirty="0"/>
          </a:p>
        </p:txBody>
      </p:sp>
      <p:sp>
        <p:nvSpPr>
          <p:cNvPr id="2" name="Rettangolo 1"/>
          <p:cNvSpPr/>
          <p:nvPr/>
        </p:nvSpPr>
        <p:spPr>
          <a:xfrm>
            <a:off x="10447" y="2179109"/>
            <a:ext cx="357501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0" dirty="0"/>
              <a:t>Anno scolastico 2018/2019</a:t>
            </a:r>
          </a:p>
        </p:txBody>
      </p:sp>
      <p:sp>
        <p:nvSpPr>
          <p:cNvPr id="3" name="Rettangolo 2"/>
          <p:cNvSpPr/>
          <p:nvPr/>
        </p:nvSpPr>
        <p:spPr>
          <a:xfrm>
            <a:off x="861742" y="3859641"/>
            <a:ext cx="253318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0" dirty="0" smtClean="0"/>
              <a:t>33 </a:t>
            </a:r>
            <a:r>
              <a:rPr lang="it-IT" b="0" dirty="0"/>
              <a:t>settimane </a:t>
            </a:r>
          </a:p>
          <a:p>
            <a:endParaRPr lang="it-IT" b="0" dirty="0"/>
          </a:p>
        </p:txBody>
      </p:sp>
      <p:cxnSp>
        <p:nvCxnSpPr>
          <p:cNvPr id="12" name="Connettore 2 11"/>
          <p:cNvCxnSpPr/>
          <p:nvPr/>
        </p:nvCxnSpPr>
        <p:spPr>
          <a:xfrm flipV="1">
            <a:off x="3394929" y="3553440"/>
            <a:ext cx="2908594" cy="439962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Connettore 2 12"/>
          <p:cNvCxnSpPr/>
          <p:nvPr/>
        </p:nvCxnSpPr>
        <p:spPr>
          <a:xfrm>
            <a:off x="3394929" y="4075360"/>
            <a:ext cx="2371389" cy="1335268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" name="Rettangolo 3"/>
          <p:cNvSpPr/>
          <p:nvPr/>
        </p:nvSpPr>
        <p:spPr>
          <a:xfrm>
            <a:off x="5948815" y="5608568"/>
            <a:ext cx="45459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0" dirty="0"/>
              <a:t>Primo quadrimestre</a:t>
            </a:r>
          </a:p>
          <a:p>
            <a:r>
              <a:rPr lang="it-IT" b="0" dirty="0"/>
              <a:t>18 SETTIMANE DAL 17 SETTEMBRE 2018 FINO AL  2 FEBBRAIO 2019</a:t>
            </a:r>
          </a:p>
        </p:txBody>
      </p:sp>
      <p:sp>
        <p:nvSpPr>
          <p:cNvPr id="15" name="Corpo del testo"/>
          <p:cNvSpPr txBox="1"/>
          <p:nvPr/>
        </p:nvSpPr>
        <p:spPr>
          <a:xfrm>
            <a:off x="1045590" y="1103150"/>
            <a:ext cx="10880016" cy="1018423"/>
          </a:xfrm>
          <a:prstGeom prst="rect">
            <a:avLst/>
          </a:prstGeom>
          <a:solidFill>
            <a:schemeClr val="accent4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>
            <a:lvl1pPr defTabSz="584198">
              <a:defRPr sz="4000" b="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lang="it-IT" sz="3200" dirty="0" smtClean="0"/>
              <a:t>Idea: Compattazione </a:t>
            </a:r>
            <a:r>
              <a:rPr lang="it-IT" sz="3200" dirty="0"/>
              <a:t>del calendario scolastico </a:t>
            </a:r>
            <a:endParaRPr lang="it-IT" sz="3200" dirty="0" smtClean="0"/>
          </a:p>
          <a:p>
            <a:r>
              <a:rPr lang="it-IT" sz="3200" dirty="0" smtClean="0"/>
              <a:t>Scuola primaria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3151513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10447" y="8599251"/>
            <a:ext cx="13017508" cy="1154349"/>
          </a:xfrm>
          <a:prstGeom prst="rect">
            <a:avLst/>
          </a:prstGeom>
          <a:solidFill>
            <a:srgbClr val="2372B6"/>
          </a:solidFill>
          <a:ln w="12700">
            <a:solidFill>
              <a:schemeClr val="bg1"/>
            </a:solidFill>
          </a:ln>
          <a:effectLst>
            <a:outerShdw blurRad="88900" dist="25400" dir="5400000" rotWithShape="0">
              <a:srgbClr val="000000">
                <a:alpha val="34999"/>
              </a:srgbClr>
            </a:outerShdw>
          </a:effectLst>
        </p:spPr>
        <p:txBody>
          <a:bodyPr lIns="65021" tIns="65021" rIns="65021" bIns="65021" anchor="ctr"/>
          <a:lstStyle/>
          <a:p>
            <a:pPr defTabSz="650240">
              <a:defRPr sz="24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3" name="Seminario nazionale della Rete Avanguardie educative"/>
          <p:cNvSpPr txBox="1"/>
          <p:nvPr/>
        </p:nvSpPr>
        <p:spPr>
          <a:xfrm>
            <a:off x="-12708" y="17188"/>
            <a:ext cx="13017508" cy="787591"/>
          </a:xfrm>
          <a:prstGeom prst="rect">
            <a:avLst/>
          </a:prstGeom>
          <a:solidFill>
            <a:srgbClr val="2372B6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/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r>
              <a:rPr sz="2000" dirty="0" err="1"/>
              <a:t>Seminario</a:t>
            </a:r>
            <a:r>
              <a:rPr sz="2000" dirty="0"/>
              <a:t> </a:t>
            </a:r>
            <a:r>
              <a:rPr lang="it-IT" sz="2000" dirty="0" smtClean="0"/>
              <a:t>N</a:t>
            </a:r>
            <a:r>
              <a:rPr sz="2000" dirty="0" err="1" smtClean="0"/>
              <a:t>azionale</a:t>
            </a:r>
            <a:r>
              <a:rPr sz="2000" dirty="0" smtClean="0"/>
              <a:t> </a:t>
            </a:r>
            <a:r>
              <a:rPr sz="2000" dirty="0" err="1"/>
              <a:t>della</a:t>
            </a:r>
            <a:r>
              <a:rPr sz="2000" dirty="0"/>
              <a:t> Rete </a:t>
            </a:r>
            <a:r>
              <a:rPr sz="2000" i="1" dirty="0" err="1">
                <a:latin typeface="Lato Regular"/>
                <a:ea typeface="Lato Regular"/>
                <a:cs typeface="Lato Regular"/>
                <a:sym typeface="Lato Regular"/>
              </a:rPr>
              <a:t>Avanguardie</a:t>
            </a:r>
            <a:r>
              <a:rPr sz="2000" i="1" dirty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sz="2000" i="1" dirty="0" smtClean="0">
                <a:latin typeface="Lato Regular"/>
                <a:ea typeface="Lato Regular"/>
                <a:cs typeface="Lato Regular"/>
                <a:sym typeface="Lato Regular"/>
              </a:rPr>
              <a:t>educative</a:t>
            </a:r>
            <a:r>
              <a:rPr lang="it-IT" sz="2000" i="1" dirty="0" smtClean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lang="it-IT" sz="2000" dirty="0" smtClean="0"/>
              <a:t>Roma</a:t>
            </a:r>
            <a:r>
              <a:rPr lang="it-IT" sz="2000" dirty="0"/>
              <a:t>, 11-12 settembre </a:t>
            </a:r>
            <a:r>
              <a:rPr lang="it-IT" sz="2000" dirty="0" smtClean="0"/>
              <a:t>2019 </a:t>
            </a:r>
            <a:endParaRPr lang="it-IT" sz="2000" dirty="0"/>
          </a:p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endParaRPr i="1" dirty="0">
              <a:latin typeface="Lato Regular"/>
              <a:ea typeface="Lato Regular"/>
              <a:cs typeface="Lato Regular"/>
              <a:sym typeface="Lato Regular"/>
            </a:endParaRPr>
          </a:p>
        </p:txBody>
      </p:sp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pic>
        <p:nvPicPr>
          <p:cNvPr id="146" name="Logo_Indire_bianco_per_web.png" descr="Logo_Indire_bianco_per_we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45336" y="8739925"/>
            <a:ext cx="1787128" cy="710384"/>
          </a:xfrm>
          <a:prstGeom prst="rect">
            <a:avLst/>
          </a:prstGeom>
          <a:ln w="3175">
            <a:miter lim="400000"/>
          </a:ln>
        </p:spPr>
      </p:pic>
      <p:pic>
        <p:nvPicPr>
          <p:cNvPr id="147" name="logo corto FSE bianco trasp_Tavola disegno 1.png" descr="logo corto FSE bianco trasp_Tavola disegno 1.pn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9992847" y="8739925"/>
            <a:ext cx="2539294" cy="711201"/>
          </a:xfrm>
          <a:prstGeom prst="rect">
            <a:avLst/>
          </a:prstGeom>
          <a:ln w="3175">
            <a:miter lim="400000"/>
          </a:ln>
        </p:spPr>
      </p:pic>
      <p:pic>
        <p:nvPicPr>
          <p:cNvPr id="148" name="bianco.png" descr="bianco.pn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391201" y="8739925"/>
            <a:ext cx="1894356" cy="710384"/>
          </a:xfrm>
          <a:prstGeom prst="rect">
            <a:avLst/>
          </a:prstGeom>
          <a:ln w="3175">
            <a:miter lim="400000"/>
          </a:ln>
        </p:spPr>
      </p:pic>
      <p:sp>
        <p:nvSpPr>
          <p:cNvPr id="8" name="Corpo del testo"/>
          <p:cNvSpPr txBox="1"/>
          <p:nvPr/>
        </p:nvSpPr>
        <p:spPr>
          <a:xfrm>
            <a:off x="1357379" y="762255"/>
            <a:ext cx="9892288" cy="5875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>
            <a:lvl1pPr defTabSz="584198">
              <a:defRPr sz="4000" b="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lang="it-IT" sz="1800" dirty="0" smtClean="0"/>
              <a:t>Compattazione </a:t>
            </a:r>
            <a:r>
              <a:rPr lang="it-IT" sz="1800" dirty="0"/>
              <a:t>del calendario scolastico </a:t>
            </a:r>
            <a:endParaRPr lang="it-IT" sz="1800" dirty="0" smtClean="0"/>
          </a:p>
          <a:p>
            <a:r>
              <a:rPr lang="it-IT" sz="1800" dirty="0" smtClean="0"/>
              <a:t>Scuola primaria</a:t>
            </a:r>
            <a:endParaRPr lang="it-IT" sz="1800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737" y="1487799"/>
            <a:ext cx="8747572" cy="7111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6793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10447" y="8599251"/>
            <a:ext cx="13017508" cy="1154349"/>
          </a:xfrm>
          <a:prstGeom prst="rect">
            <a:avLst/>
          </a:prstGeom>
          <a:solidFill>
            <a:srgbClr val="2372B6"/>
          </a:solidFill>
          <a:ln w="12700">
            <a:solidFill>
              <a:schemeClr val="bg1"/>
            </a:solidFill>
          </a:ln>
          <a:effectLst>
            <a:outerShdw blurRad="88900" dist="25400" dir="5400000" rotWithShape="0">
              <a:srgbClr val="000000">
                <a:alpha val="34999"/>
              </a:srgbClr>
            </a:outerShdw>
          </a:effectLst>
        </p:spPr>
        <p:txBody>
          <a:bodyPr lIns="65021" tIns="65021" rIns="65021" bIns="65021" anchor="ctr"/>
          <a:lstStyle/>
          <a:p>
            <a:pPr defTabSz="650240">
              <a:defRPr sz="24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3" name="Seminario nazionale della Rete Avanguardie educative"/>
          <p:cNvSpPr txBox="1"/>
          <p:nvPr/>
        </p:nvSpPr>
        <p:spPr>
          <a:xfrm>
            <a:off x="-12708" y="17188"/>
            <a:ext cx="13017508" cy="787591"/>
          </a:xfrm>
          <a:prstGeom prst="rect">
            <a:avLst/>
          </a:prstGeom>
          <a:solidFill>
            <a:srgbClr val="2372B6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/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r>
              <a:rPr sz="2000" dirty="0" err="1"/>
              <a:t>Seminario</a:t>
            </a:r>
            <a:r>
              <a:rPr sz="2000" dirty="0"/>
              <a:t> </a:t>
            </a:r>
            <a:r>
              <a:rPr lang="it-IT" sz="2000" dirty="0" smtClean="0"/>
              <a:t>N</a:t>
            </a:r>
            <a:r>
              <a:rPr sz="2000" dirty="0" err="1" smtClean="0"/>
              <a:t>azionale</a:t>
            </a:r>
            <a:r>
              <a:rPr sz="2000" dirty="0" smtClean="0"/>
              <a:t> </a:t>
            </a:r>
            <a:r>
              <a:rPr sz="2000" dirty="0" err="1"/>
              <a:t>della</a:t>
            </a:r>
            <a:r>
              <a:rPr sz="2000" dirty="0"/>
              <a:t> Rete </a:t>
            </a:r>
            <a:r>
              <a:rPr sz="2000" i="1" dirty="0" err="1">
                <a:latin typeface="Lato Regular"/>
                <a:ea typeface="Lato Regular"/>
                <a:cs typeface="Lato Regular"/>
                <a:sym typeface="Lato Regular"/>
              </a:rPr>
              <a:t>Avanguardie</a:t>
            </a:r>
            <a:r>
              <a:rPr sz="2000" i="1" dirty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sz="2000" i="1" dirty="0" smtClean="0">
                <a:latin typeface="Lato Regular"/>
                <a:ea typeface="Lato Regular"/>
                <a:cs typeface="Lato Regular"/>
                <a:sym typeface="Lato Regular"/>
              </a:rPr>
              <a:t>educative</a:t>
            </a:r>
            <a:r>
              <a:rPr lang="it-IT" sz="2000" i="1" dirty="0" smtClean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lang="it-IT" sz="2000" dirty="0" smtClean="0"/>
              <a:t>Roma</a:t>
            </a:r>
            <a:r>
              <a:rPr lang="it-IT" sz="2000" dirty="0"/>
              <a:t>, 11-12 settembre </a:t>
            </a:r>
            <a:r>
              <a:rPr lang="it-IT" sz="2000" dirty="0" smtClean="0"/>
              <a:t>2019 </a:t>
            </a:r>
            <a:endParaRPr lang="it-IT" sz="2000" dirty="0"/>
          </a:p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endParaRPr i="1" dirty="0">
              <a:latin typeface="Lato Regular"/>
              <a:ea typeface="Lato Regular"/>
              <a:cs typeface="Lato Regular"/>
              <a:sym typeface="Lato Regular"/>
            </a:endParaRPr>
          </a:p>
        </p:txBody>
      </p:sp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pic>
        <p:nvPicPr>
          <p:cNvPr id="146" name="Logo_Indire_bianco_per_web.png" descr="Logo_Indire_bianco_per_we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45336" y="8739925"/>
            <a:ext cx="1787128" cy="710384"/>
          </a:xfrm>
          <a:prstGeom prst="rect">
            <a:avLst/>
          </a:prstGeom>
          <a:ln w="3175">
            <a:miter lim="400000"/>
          </a:ln>
        </p:spPr>
      </p:pic>
      <p:pic>
        <p:nvPicPr>
          <p:cNvPr id="147" name="logo corto FSE bianco trasp_Tavola disegno 1.png" descr="logo corto FSE bianco trasp_Tavola disegno 1.pn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9992847" y="8739925"/>
            <a:ext cx="2539294" cy="711201"/>
          </a:xfrm>
          <a:prstGeom prst="rect">
            <a:avLst/>
          </a:prstGeom>
          <a:ln w="3175">
            <a:miter lim="400000"/>
          </a:ln>
        </p:spPr>
      </p:pic>
      <p:pic>
        <p:nvPicPr>
          <p:cNvPr id="148" name="bianco.png" descr="bianco.pn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391201" y="8739925"/>
            <a:ext cx="1894356" cy="710384"/>
          </a:xfrm>
          <a:prstGeom prst="rect">
            <a:avLst/>
          </a:prstGeom>
          <a:ln w="3175">
            <a:miter lim="400000"/>
          </a:ln>
        </p:spPr>
      </p:pic>
      <p:sp>
        <p:nvSpPr>
          <p:cNvPr id="2" name="Rettangolo 1"/>
          <p:cNvSpPr/>
          <p:nvPr/>
        </p:nvSpPr>
        <p:spPr>
          <a:xfrm>
            <a:off x="3881535" y="2116904"/>
            <a:ext cx="7787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it-IT" b="0" dirty="0">
                <a:solidFill>
                  <a:srgbClr val="222222"/>
                </a:solidFill>
                <a:latin typeface="Titillium Web"/>
              </a:rPr>
              <a:t>miglioramento delle modalità di insegnamento e di apprendimento: i docenti hanno disposto di più tempo per organizzare le lezioni, per affrontarne i concetti chiave e verificare l’andamento della classe;</a:t>
            </a:r>
          </a:p>
        </p:txBody>
      </p:sp>
      <p:sp>
        <p:nvSpPr>
          <p:cNvPr id="4" name="Rettangolo 3"/>
          <p:cNvSpPr/>
          <p:nvPr/>
        </p:nvSpPr>
        <p:spPr>
          <a:xfrm>
            <a:off x="4081263" y="4648808"/>
            <a:ext cx="8011209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50000"/>
              </a:lnSpc>
            </a:pPr>
            <a:r>
              <a:rPr lang="it-IT" b="0" dirty="0">
                <a:solidFill>
                  <a:srgbClr val="222222"/>
                </a:solidFill>
                <a:latin typeface="Titillium Web"/>
              </a:rPr>
              <a:t>riduzione della frammentazione nel processo di apprendimento e di insegnamento: studenti e docenti hanno concentrato l’attenzione su poche materie, in questo modo gli insegnanti hanno potuto seguire da vicino gli studenti e questi ultimi hanno assimilato con più facilità i contenuti;</a:t>
            </a:r>
          </a:p>
        </p:txBody>
      </p:sp>
      <p:sp>
        <p:nvSpPr>
          <p:cNvPr id="5" name="Rettangolo 4"/>
          <p:cNvSpPr/>
          <p:nvPr/>
        </p:nvSpPr>
        <p:spPr>
          <a:xfrm>
            <a:off x="642515" y="3801109"/>
            <a:ext cx="1391728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it-IT" b="0" dirty="0">
                <a:solidFill>
                  <a:srgbClr val="222222"/>
                </a:solidFill>
                <a:latin typeface="Titillium Web"/>
              </a:rPr>
              <a:t>Positività </a:t>
            </a:r>
          </a:p>
        </p:txBody>
      </p:sp>
      <p:cxnSp>
        <p:nvCxnSpPr>
          <p:cNvPr id="12" name="Connettore 2 11"/>
          <p:cNvCxnSpPr/>
          <p:nvPr/>
        </p:nvCxnSpPr>
        <p:spPr>
          <a:xfrm flipV="1">
            <a:off x="2155669" y="3041474"/>
            <a:ext cx="1498630" cy="1039440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Connettore 2 12"/>
          <p:cNvCxnSpPr/>
          <p:nvPr/>
        </p:nvCxnSpPr>
        <p:spPr>
          <a:xfrm>
            <a:off x="2155669" y="4210545"/>
            <a:ext cx="1498630" cy="1331839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Corpo del testo"/>
          <p:cNvSpPr txBox="1"/>
          <p:nvPr/>
        </p:nvSpPr>
        <p:spPr>
          <a:xfrm>
            <a:off x="998892" y="709262"/>
            <a:ext cx="10880016" cy="1018423"/>
          </a:xfrm>
          <a:prstGeom prst="rect">
            <a:avLst/>
          </a:prstGeom>
          <a:solidFill>
            <a:schemeClr val="accent4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>
            <a:lvl1pPr defTabSz="584198">
              <a:defRPr sz="4000" b="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lang="it-IT" sz="3200" dirty="0" smtClean="0"/>
              <a:t>Idea: Compattazione </a:t>
            </a:r>
            <a:r>
              <a:rPr lang="it-IT" sz="3200" dirty="0"/>
              <a:t>del calendario scolastico </a:t>
            </a:r>
            <a:endParaRPr lang="it-IT" sz="3200" dirty="0" smtClean="0"/>
          </a:p>
          <a:p>
            <a:r>
              <a:rPr lang="it-IT" sz="3200" dirty="0" smtClean="0"/>
              <a:t>Scuola primaria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0629212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10447" y="8599251"/>
            <a:ext cx="13017508" cy="1154349"/>
          </a:xfrm>
          <a:prstGeom prst="rect">
            <a:avLst/>
          </a:prstGeom>
          <a:solidFill>
            <a:srgbClr val="2372B6"/>
          </a:solidFill>
          <a:ln w="12700">
            <a:solidFill>
              <a:schemeClr val="bg1"/>
            </a:solidFill>
          </a:ln>
          <a:effectLst>
            <a:outerShdw blurRad="88900" dist="25400" dir="5400000" rotWithShape="0">
              <a:srgbClr val="000000">
                <a:alpha val="34999"/>
              </a:srgbClr>
            </a:outerShdw>
          </a:effectLst>
        </p:spPr>
        <p:txBody>
          <a:bodyPr lIns="65021" tIns="65021" rIns="65021" bIns="65021" anchor="ctr"/>
          <a:lstStyle/>
          <a:p>
            <a:pPr defTabSz="650240">
              <a:defRPr sz="24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3" name="Seminario nazionale della Rete Avanguardie educative"/>
          <p:cNvSpPr txBox="1"/>
          <p:nvPr/>
        </p:nvSpPr>
        <p:spPr>
          <a:xfrm>
            <a:off x="-12708" y="17188"/>
            <a:ext cx="13017508" cy="787591"/>
          </a:xfrm>
          <a:prstGeom prst="rect">
            <a:avLst/>
          </a:prstGeom>
          <a:solidFill>
            <a:srgbClr val="2372B6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/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r>
              <a:rPr sz="2000" dirty="0" err="1"/>
              <a:t>Seminario</a:t>
            </a:r>
            <a:r>
              <a:rPr sz="2000" dirty="0"/>
              <a:t> </a:t>
            </a:r>
            <a:r>
              <a:rPr lang="it-IT" sz="2000" dirty="0" smtClean="0"/>
              <a:t>N</a:t>
            </a:r>
            <a:r>
              <a:rPr sz="2000" dirty="0" err="1" smtClean="0"/>
              <a:t>azionale</a:t>
            </a:r>
            <a:r>
              <a:rPr sz="2000" dirty="0" smtClean="0"/>
              <a:t> </a:t>
            </a:r>
            <a:r>
              <a:rPr sz="2000" dirty="0" err="1"/>
              <a:t>della</a:t>
            </a:r>
            <a:r>
              <a:rPr sz="2000" dirty="0"/>
              <a:t> Rete </a:t>
            </a:r>
            <a:r>
              <a:rPr sz="2000" i="1" dirty="0" err="1">
                <a:latin typeface="Lato Regular"/>
                <a:ea typeface="Lato Regular"/>
                <a:cs typeface="Lato Regular"/>
                <a:sym typeface="Lato Regular"/>
              </a:rPr>
              <a:t>Avanguardie</a:t>
            </a:r>
            <a:r>
              <a:rPr sz="2000" i="1" dirty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sz="2000" i="1" dirty="0" smtClean="0">
                <a:latin typeface="Lato Regular"/>
                <a:ea typeface="Lato Regular"/>
                <a:cs typeface="Lato Regular"/>
                <a:sym typeface="Lato Regular"/>
              </a:rPr>
              <a:t>educative</a:t>
            </a:r>
            <a:r>
              <a:rPr lang="it-IT" sz="2000" i="1" dirty="0" smtClean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lang="it-IT" sz="2000" dirty="0" smtClean="0"/>
              <a:t>Roma</a:t>
            </a:r>
            <a:r>
              <a:rPr lang="it-IT" sz="2000" dirty="0"/>
              <a:t>, 11-12 settembre </a:t>
            </a:r>
            <a:r>
              <a:rPr lang="it-IT" sz="2000" dirty="0" smtClean="0"/>
              <a:t>2019 </a:t>
            </a:r>
            <a:endParaRPr lang="it-IT" sz="2000" dirty="0"/>
          </a:p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endParaRPr i="1" dirty="0">
              <a:latin typeface="Lato Regular"/>
              <a:ea typeface="Lato Regular"/>
              <a:cs typeface="Lato Regular"/>
              <a:sym typeface="Lato Regular"/>
            </a:endParaRPr>
          </a:p>
        </p:txBody>
      </p:sp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pic>
        <p:nvPicPr>
          <p:cNvPr id="146" name="Logo_Indire_bianco_per_web.png" descr="Logo_Indire_bianco_per_we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45336" y="8739925"/>
            <a:ext cx="1787128" cy="710384"/>
          </a:xfrm>
          <a:prstGeom prst="rect">
            <a:avLst/>
          </a:prstGeom>
          <a:ln w="3175">
            <a:miter lim="400000"/>
          </a:ln>
        </p:spPr>
      </p:pic>
      <p:pic>
        <p:nvPicPr>
          <p:cNvPr id="147" name="logo corto FSE bianco trasp_Tavola disegno 1.png" descr="logo corto FSE bianco trasp_Tavola disegno 1.pn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9992847" y="8739925"/>
            <a:ext cx="2539294" cy="711201"/>
          </a:xfrm>
          <a:prstGeom prst="rect">
            <a:avLst/>
          </a:prstGeom>
          <a:ln w="3175">
            <a:miter lim="400000"/>
          </a:ln>
        </p:spPr>
      </p:pic>
      <p:pic>
        <p:nvPicPr>
          <p:cNvPr id="148" name="bianco.png" descr="bianco.pn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391201" y="8739925"/>
            <a:ext cx="1894356" cy="710384"/>
          </a:xfrm>
          <a:prstGeom prst="rect">
            <a:avLst/>
          </a:prstGeom>
          <a:ln w="3175">
            <a:miter lim="400000"/>
          </a:ln>
        </p:spPr>
      </p:pic>
      <p:sp>
        <p:nvSpPr>
          <p:cNvPr id="3" name="Rettangolo 2"/>
          <p:cNvSpPr/>
          <p:nvPr/>
        </p:nvSpPr>
        <p:spPr>
          <a:xfrm>
            <a:off x="498281" y="3663021"/>
            <a:ext cx="1680195" cy="537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it-IT" b="0" dirty="0" smtClean="0">
                <a:solidFill>
                  <a:srgbClr val="222222"/>
                </a:solidFill>
                <a:latin typeface="Titillium Web"/>
              </a:rPr>
              <a:t>Positività</a:t>
            </a:r>
            <a:endParaRPr lang="it-IT" b="0" dirty="0">
              <a:solidFill>
                <a:srgbClr val="222222"/>
              </a:solidFill>
              <a:latin typeface="Titillium Web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4081264" y="1961866"/>
            <a:ext cx="6502400" cy="104522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fontAlgn="base">
              <a:lnSpc>
                <a:spcPct val="150000"/>
              </a:lnSpc>
            </a:pPr>
            <a:r>
              <a:rPr lang="it-IT" b="0" dirty="0">
                <a:solidFill>
                  <a:srgbClr val="222222"/>
                </a:solidFill>
                <a:latin typeface="Titillium Web"/>
              </a:rPr>
              <a:t>si sono evitate le frequenti transizioni da una materia all’altra;</a:t>
            </a:r>
          </a:p>
        </p:txBody>
      </p:sp>
      <p:sp>
        <p:nvSpPr>
          <p:cNvPr id="4" name="Rettangolo 3"/>
          <p:cNvSpPr/>
          <p:nvPr/>
        </p:nvSpPr>
        <p:spPr>
          <a:xfrm>
            <a:off x="4081264" y="3656791"/>
            <a:ext cx="6502400" cy="104522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fontAlgn="base">
              <a:lnSpc>
                <a:spcPct val="150000"/>
              </a:lnSpc>
            </a:pPr>
            <a:r>
              <a:rPr lang="it-IT" b="0" dirty="0">
                <a:solidFill>
                  <a:srgbClr val="222222"/>
                </a:solidFill>
                <a:latin typeface="Titillium Web"/>
              </a:rPr>
              <a:t>è stata attuata una personalizzazione degli apprendimenti</a:t>
            </a:r>
          </a:p>
        </p:txBody>
      </p:sp>
      <p:sp>
        <p:nvSpPr>
          <p:cNvPr id="5" name="Rettangolo 4"/>
          <p:cNvSpPr/>
          <p:nvPr/>
        </p:nvSpPr>
        <p:spPr>
          <a:xfrm>
            <a:off x="4081264" y="5500089"/>
            <a:ext cx="65024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fontAlgn="base">
              <a:lnSpc>
                <a:spcPct val="150000"/>
              </a:lnSpc>
            </a:pPr>
            <a:r>
              <a:rPr lang="it-IT" b="0" dirty="0">
                <a:solidFill>
                  <a:srgbClr val="222222"/>
                </a:solidFill>
                <a:latin typeface="Titillium Web"/>
              </a:rPr>
              <a:t>è aumentata la collaborazione fra docenti: la compattazione necessitava, per una adeguata implementazione, di una programmazione congiunta delle attività didattiche </a:t>
            </a:r>
          </a:p>
        </p:txBody>
      </p:sp>
      <p:cxnSp>
        <p:nvCxnSpPr>
          <p:cNvPr id="12" name="Connettore 2 11"/>
          <p:cNvCxnSpPr/>
          <p:nvPr/>
        </p:nvCxnSpPr>
        <p:spPr>
          <a:xfrm flipV="1">
            <a:off x="1917552" y="2484478"/>
            <a:ext cx="1828830" cy="1393300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Connettore 2 12"/>
          <p:cNvCxnSpPr/>
          <p:nvPr/>
        </p:nvCxnSpPr>
        <p:spPr>
          <a:xfrm>
            <a:off x="1917552" y="3912717"/>
            <a:ext cx="1828830" cy="18999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Connettore 2 13"/>
          <p:cNvCxnSpPr/>
          <p:nvPr/>
        </p:nvCxnSpPr>
        <p:spPr>
          <a:xfrm>
            <a:off x="1917552" y="3966655"/>
            <a:ext cx="1621614" cy="2012440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" name="Corpo del testo"/>
          <p:cNvSpPr txBox="1"/>
          <p:nvPr/>
        </p:nvSpPr>
        <p:spPr>
          <a:xfrm>
            <a:off x="998892" y="638318"/>
            <a:ext cx="10880016" cy="1018423"/>
          </a:xfrm>
          <a:prstGeom prst="rect">
            <a:avLst/>
          </a:prstGeom>
          <a:solidFill>
            <a:schemeClr val="accent4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>
            <a:lvl1pPr defTabSz="584198">
              <a:defRPr sz="4000" b="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lang="it-IT" sz="3200" dirty="0" smtClean="0"/>
              <a:t>Idea: Compattazione </a:t>
            </a:r>
            <a:r>
              <a:rPr lang="it-IT" sz="3200" dirty="0"/>
              <a:t>del calendario scolastico </a:t>
            </a:r>
            <a:endParaRPr lang="it-IT" sz="3200" dirty="0" smtClean="0"/>
          </a:p>
          <a:p>
            <a:r>
              <a:rPr lang="it-IT" sz="3200" dirty="0" smtClean="0"/>
              <a:t>Scuola primaria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6080738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10447" y="8599251"/>
            <a:ext cx="13017508" cy="1154349"/>
          </a:xfrm>
          <a:prstGeom prst="rect">
            <a:avLst/>
          </a:prstGeom>
          <a:solidFill>
            <a:srgbClr val="2372B6"/>
          </a:solidFill>
          <a:ln w="12700">
            <a:solidFill>
              <a:schemeClr val="bg1"/>
            </a:solidFill>
          </a:ln>
          <a:effectLst>
            <a:outerShdw blurRad="88900" dist="25400" dir="5400000" rotWithShape="0">
              <a:srgbClr val="000000">
                <a:alpha val="34999"/>
              </a:srgbClr>
            </a:outerShdw>
          </a:effectLst>
        </p:spPr>
        <p:txBody>
          <a:bodyPr lIns="65021" tIns="65021" rIns="65021" bIns="65021" anchor="ctr"/>
          <a:lstStyle/>
          <a:p>
            <a:pPr defTabSz="650240">
              <a:defRPr sz="24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3" name="Seminario nazionale della Rete Avanguardie educative"/>
          <p:cNvSpPr txBox="1"/>
          <p:nvPr/>
        </p:nvSpPr>
        <p:spPr>
          <a:xfrm>
            <a:off x="-12708" y="17188"/>
            <a:ext cx="13017508" cy="787591"/>
          </a:xfrm>
          <a:prstGeom prst="rect">
            <a:avLst/>
          </a:prstGeom>
          <a:solidFill>
            <a:srgbClr val="2372B6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/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r>
              <a:rPr sz="2000" dirty="0" err="1"/>
              <a:t>Seminario</a:t>
            </a:r>
            <a:r>
              <a:rPr sz="2000" dirty="0"/>
              <a:t> </a:t>
            </a:r>
            <a:r>
              <a:rPr lang="it-IT" sz="2000" dirty="0" smtClean="0"/>
              <a:t>N</a:t>
            </a:r>
            <a:r>
              <a:rPr sz="2000" dirty="0" err="1" smtClean="0"/>
              <a:t>azionale</a:t>
            </a:r>
            <a:r>
              <a:rPr sz="2000" dirty="0" smtClean="0"/>
              <a:t> </a:t>
            </a:r>
            <a:r>
              <a:rPr sz="2000" dirty="0" err="1"/>
              <a:t>della</a:t>
            </a:r>
            <a:r>
              <a:rPr sz="2000" dirty="0"/>
              <a:t> Rete </a:t>
            </a:r>
            <a:r>
              <a:rPr sz="2000" i="1" dirty="0" err="1">
                <a:latin typeface="Lato Regular"/>
                <a:ea typeface="Lato Regular"/>
                <a:cs typeface="Lato Regular"/>
                <a:sym typeface="Lato Regular"/>
              </a:rPr>
              <a:t>Avanguardie</a:t>
            </a:r>
            <a:r>
              <a:rPr sz="2000" i="1" dirty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sz="2000" i="1" dirty="0" smtClean="0">
                <a:latin typeface="Lato Regular"/>
                <a:ea typeface="Lato Regular"/>
                <a:cs typeface="Lato Regular"/>
                <a:sym typeface="Lato Regular"/>
              </a:rPr>
              <a:t>educative</a:t>
            </a:r>
            <a:r>
              <a:rPr lang="it-IT" sz="2000" i="1" dirty="0" smtClean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lang="it-IT" sz="2000" dirty="0" smtClean="0"/>
              <a:t>Roma</a:t>
            </a:r>
            <a:r>
              <a:rPr lang="it-IT" sz="2000" dirty="0"/>
              <a:t>, 11-12 settembre </a:t>
            </a:r>
            <a:r>
              <a:rPr lang="it-IT" sz="2000" dirty="0" smtClean="0"/>
              <a:t>2019 </a:t>
            </a:r>
            <a:endParaRPr lang="it-IT" sz="2000" dirty="0"/>
          </a:p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endParaRPr i="1" dirty="0">
              <a:latin typeface="Lato Regular"/>
              <a:ea typeface="Lato Regular"/>
              <a:cs typeface="Lato Regular"/>
              <a:sym typeface="Lato Regular"/>
            </a:endParaRPr>
          </a:p>
        </p:txBody>
      </p:sp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pic>
        <p:nvPicPr>
          <p:cNvPr id="146" name="Logo_Indire_bianco_per_web.png" descr="Logo_Indire_bianco_per_we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45336" y="8739925"/>
            <a:ext cx="1787128" cy="710384"/>
          </a:xfrm>
          <a:prstGeom prst="rect">
            <a:avLst/>
          </a:prstGeom>
          <a:ln w="3175">
            <a:miter lim="400000"/>
          </a:ln>
        </p:spPr>
      </p:pic>
      <p:pic>
        <p:nvPicPr>
          <p:cNvPr id="147" name="logo corto FSE bianco trasp_Tavola disegno 1.png" descr="logo corto FSE bianco trasp_Tavola disegno 1.pn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9992847" y="8739925"/>
            <a:ext cx="2539294" cy="711201"/>
          </a:xfrm>
          <a:prstGeom prst="rect">
            <a:avLst/>
          </a:prstGeom>
          <a:ln w="3175">
            <a:miter lim="400000"/>
          </a:ln>
        </p:spPr>
      </p:pic>
      <p:pic>
        <p:nvPicPr>
          <p:cNvPr id="148" name="bianco.png" descr="bianco.pn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391201" y="8739925"/>
            <a:ext cx="1894356" cy="710384"/>
          </a:xfrm>
          <a:prstGeom prst="rect">
            <a:avLst/>
          </a:prstGeom>
          <a:ln w="3175">
            <a:miter lim="400000"/>
          </a:ln>
        </p:spPr>
      </p:pic>
      <p:sp>
        <p:nvSpPr>
          <p:cNvPr id="2" name="Rettangolo 1"/>
          <p:cNvSpPr/>
          <p:nvPr/>
        </p:nvSpPr>
        <p:spPr>
          <a:xfrm>
            <a:off x="157135" y="4012207"/>
            <a:ext cx="21002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it-IT" b="0" dirty="0" smtClean="0">
                <a:solidFill>
                  <a:srgbClr val="222222"/>
                </a:solidFill>
                <a:latin typeface="Titillium Web"/>
              </a:rPr>
              <a:t>Positività</a:t>
            </a:r>
          </a:p>
          <a:p>
            <a:pPr algn="just" fontAlgn="base">
              <a:lnSpc>
                <a:spcPct val="150000"/>
              </a:lnSpc>
            </a:pPr>
            <a:r>
              <a:rPr lang="it-IT" b="0" dirty="0">
                <a:solidFill>
                  <a:srgbClr val="222222"/>
                </a:solidFill>
                <a:latin typeface="Titillium Web"/>
              </a:rPr>
              <a:t>p</a:t>
            </a:r>
            <a:r>
              <a:rPr lang="it-IT" b="0" dirty="0" smtClean="0">
                <a:solidFill>
                  <a:srgbClr val="222222"/>
                </a:solidFill>
                <a:latin typeface="Titillium Web"/>
              </a:rPr>
              <a:t>er gli studenti </a:t>
            </a:r>
            <a:endParaRPr lang="it-IT" b="0" dirty="0">
              <a:solidFill>
                <a:srgbClr val="222222"/>
              </a:solidFill>
              <a:latin typeface="Titillium Web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324698" y="2472154"/>
            <a:ext cx="6502400" cy="155305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fontAlgn="base">
              <a:lnSpc>
                <a:spcPct val="150000"/>
              </a:lnSpc>
            </a:pPr>
            <a:r>
              <a:rPr lang="it-IT" b="0" dirty="0">
                <a:solidFill>
                  <a:srgbClr val="222222"/>
                </a:solidFill>
                <a:latin typeface="Titillium Web"/>
              </a:rPr>
              <a:t>miglioramento degli apprendimenti degli studenti: si è registrato un generale miglioramento dei risultati degli apprendimenti degli studenti;</a:t>
            </a:r>
          </a:p>
        </p:txBody>
      </p:sp>
      <p:sp>
        <p:nvSpPr>
          <p:cNvPr id="5" name="Rettangolo 4"/>
          <p:cNvSpPr/>
          <p:nvPr/>
        </p:nvSpPr>
        <p:spPr>
          <a:xfrm>
            <a:off x="4362156" y="4435987"/>
            <a:ext cx="7842419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50000"/>
              </a:lnSpc>
            </a:pPr>
            <a:r>
              <a:rPr lang="it-IT" b="0" dirty="0">
                <a:solidFill>
                  <a:srgbClr val="222222"/>
                </a:solidFill>
                <a:latin typeface="Titillium Web"/>
              </a:rPr>
              <a:t>miglioramento del clima interno: gli studenti hanno un mostrato un atteggiamento positivo nei confronti della scuola, vengono volentieri a lezione;</a:t>
            </a:r>
          </a:p>
        </p:txBody>
      </p:sp>
      <p:sp>
        <p:nvSpPr>
          <p:cNvPr id="6" name="Rettangolo 5"/>
          <p:cNvSpPr/>
          <p:nvPr/>
        </p:nvSpPr>
        <p:spPr>
          <a:xfrm>
            <a:off x="4324698" y="6742906"/>
            <a:ext cx="7600907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50000"/>
              </a:lnSpc>
            </a:pPr>
            <a:r>
              <a:rPr lang="it-IT" b="0" dirty="0">
                <a:solidFill>
                  <a:srgbClr val="222222"/>
                </a:solidFill>
                <a:latin typeface="Titillium Web"/>
              </a:rPr>
              <a:t>il ritmo della scuola rallenta: la minore frammentazione ha favorito l’instaurarsi di tempi più distesi per affrontare la didattica.</a:t>
            </a:r>
          </a:p>
        </p:txBody>
      </p:sp>
      <p:cxnSp>
        <p:nvCxnSpPr>
          <p:cNvPr id="13" name="Connettore 2 12"/>
          <p:cNvCxnSpPr/>
          <p:nvPr/>
        </p:nvCxnSpPr>
        <p:spPr>
          <a:xfrm flipV="1">
            <a:off x="2341711" y="3171301"/>
            <a:ext cx="1636433" cy="1623222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Connettore 2 13"/>
          <p:cNvCxnSpPr/>
          <p:nvPr/>
        </p:nvCxnSpPr>
        <p:spPr>
          <a:xfrm>
            <a:off x="2341711" y="4794523"/>
            <a:ext cx="1936124" cy="40359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" name="Connettore 2 14"/>
          <p:cNvCxnSpPr/>
          <p:nvPr/>
        </p:nvCxnSpPr>
        <p:spPr>
          <a:xfrm>
            <a:off x="2411938" y="4794523"/>
            <a:ext cx="1650527" cy="2724910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Corpo del testo"/>
          <p:cNvSpPr txBox="1"/>
          <p:nvPr/>
        </p:nvSpPr>
        <p:spPr>
          <a:xfrm>
            <a:off x="1062391" y="1013423"/>
            <a:ext cx="10880016" cy="1018423"/>
          </a:xfrm>
          <a:prstGeom prst="rect">
            <a:avLst/>
          </a:prstGeom>
          <a:solidFill>
            <a:schemeClr val="accent4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>
            <a:lvl1pPr defTabSz="584198">
              <a:defRPr sz="4000" b="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lang="it-IT" sz="3200" dirty="0" smtClean="0"/>
              <a:t>Idea: Compattazione </a:t>
            </a:r>
            <a:r>
              <a:rPr lang="it-IT" sz="3200" dirty="0"/>
              <a:t>del calendario scolastico </a:t>
            </a:r>
            <a:endParaRPr lang="it-IT" sz="3200" dirty="0" smtClean="0"/>
          </a:p>
          <a:p>
            <a:r>
              <a:rPr lang="it-IT" sz="3200" dirty="0" smtClean="0"/>
              <a:t>Scuola primaria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433666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10447" y="8599251"/>
            <a:ext cx="13017508" cy="1154349"/>
          </a:xfrm>
          <a:prstGeom prst="rect">
            <a:avLst/>
          </a:prstGeom>
          <a:solidFill>
            <a:srgbClr val="2372B6"/>
          </a:solidFill>
          <a:ln w="12700">
            <a:solidFill>
              <a:schemeClr val="bg1"/>
            </a:solidFill>
          </a:ln>
          <a:effectLst>
            <a:outerShdw blurRad="88900" dist="25400" dir="5400000" rotWithShape="0">
              <a:srgbClr val="000000">
                <a:alpha val="34999"/>
              </a:srgbClr>
            </a:outerShdw>
          </a:effectLst>
        </p:spPr>
        <p:txBody>
          <a:bodyPr lIns="65021" tIns="65021" rIns="65021" bIns="65021" anchor="ctr"/>
          <a:lstStyle/>
          <a:p>
            <a:pPr defTabSz="650240">
              <a:defRPr sz="24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3" name="Seminario nazionale della Rete Avanguardie educative"/>
          <p:cNvSpPr txBox="1"/>
          <p:nvPr/>
        </p:nvSpPr>
        <p:spPr>
          <a:xfrm>
            <a:off x="-12708" y="17188"/>
            <a:ext cx="13017508" cy="787591"/>
          </a:xfrm>
          <a:prstGeom prst="rect">
            <a:avLst/>
          </a:prstGeom>
          <a:solidFill>
            <a:srgbClr val="2372B6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/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r>
              <a:rPr sz="2000" dirty="0" err="1"/>
              <a:t>Seminario</a:t>
            </a:r>
            <a:r>
              <a:rPr sz="2000" dirty="0"/>
              <a:t> </a:t>
            </a:r>
            <a:r>
              <a:rPr lang="it-IT" sz="2000" dirty="0" smtClean="0"/>
              <a:t>N</a:t>
            </a:r>
            <a:r>
              <a:rPr sz="2000" dirty="0" err="1" smtClean="0"/>
              <a:t>azionale</a:t>
            </a:r>
            <a:r>
              <a:rPr sz="2000" dirty="0" smtClean="0"/>
              <a:t> </a:t>
            </a:r>
            <a:r>
              <a:rPr sz="2000" dirty="0" err="1"/>
              <a:t>della</a:t>
            </a:r>
            <a:r>
              <a:rPr sz="2000" dirty="0"/>
              <a:t> Rete </a:t>
            </a:r>
            <a:r>
              <a:rPr sz="2000" i="1" dirty="0" err="1">
                <a:latin typeface="Lato Regular"/>
                <a:ea typeface="Lato Regular"/>
                <a:cs typeface="Lato Regular"/>
                <a:sym typeface="Lato Regular"/>
              </a:rPr>
              <a:t>Avanguardie</a:t>
            </a:r>
            <a:r>
              <a:rPr sz="2000" i="1" dirty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sz="2000" i="1" dirty="0" smtClean="0">
                <a:latin typeface="Lato Regular"/>
                <a:ea typeface="Lato Regular"/>
                <a:cs typeface="Lato Regular"/>
                <a:sym typeface="Lato Regular"/>
              </a:rPr>
              <a:t>educative</a:t>
            </a:r>
            <a:r>
              <a:rPr lang="it-IT" sz="2000" i="1" dirty="0" smtClean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lang="it-IT" sz="2000" dirty="0" smtClean="0"/>
              <a:t>Roma</a:t>
            </a:r>
            <a:r>
              <a:rPr lang="it-IT" sz="2000" dirty="0"/>
              <a:t>, 11-12 settembre </a:t>
            </a:r>
            <a:r>
              <a:rPr lang="it-IT" sz="2000" dirty="0" smtClean="0"/>
              <a:t>2019 </a:t>
            </a:r>
            <a:endParaRPr lang="it-IT" sz="2000" dirty="0"/>
          </a:p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endParaRPr i="1" dirty="0">
              <a:latin typeface="Lato Regular"/>
              <a:ea typeface="Lato Regular"/>
              <a:cs typeface="Lato Regular"/>
              <a:sym typeface="Lato Regular"/>
            </a:endParaRPr>
          </a:p>
        </p:txBody>
      </p:sp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pic>
        <p:nvPicPr>
          <p:cNvPr id="146" name="Logo_Indire_bianco_per_web.png" descr="Logo_Indire_bianco_per_we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45336" y="8739925"/>
            <a:ext cx="1787128" cy="710384"/>
          </a:xfrm>
          <a:prstGeom prst="rect">
            <a:avLst/>
          </a:prstGeom>
          <a:ln w="3175">
            <a:miter lim="400000"/>
          </a:ln>
        </p:spPr>
      </p:pic>
      <p:pic>
        <p:nvPicPr>
          <p:cNvPr id="147" name="logo corto FSE bianco trasp_Tavola disegno 1.png" descr="logo corto FSE bianco trasp_Tavola disegno 1.pn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9992847" y="8739925"/>
            <a:ext cx="2539294" cy="711201"/>
          </a:xfrm>
          <a:prstGeom prst="rect">
            <a:avLst/>
          </a:prstGeom>
          <a:ln w="3175">
            <a:miter lim="400000"/>
          </a:ln>
        </p:spPr>
      </p:pic>
      <p:pic>
        <p:nvPicPr>
          <p:cNvPr id="148" name="bianco.png" descr="bianco.pn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391201" y="8739925"/>
            <a:ext cx="1894356" cy="710384"/>
          </a:xfrm>
          <a:prstGeom prst="rect">
            <a:avLst/>
          </a:prstGeom>
          <a:ln w="3175">
            <a:miter lim="400000"/>
          </a:ln>
        </p:spPr>
      </p:pic>
      <p:sp>
        <p:nvSpPr>
          <p:cNvPr id="12" name="Corpo del testo"/>
          <p:cNvSpPr txBox="1"/>
          <p:nvPr/>
        </p:nvSpPr>
        <p:spPr>
          <a:xfrm>
            <a:off x="7362293" y="6309429"/>
            <a:ext cx="4989902" cy="64909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>
            <a:lvl1pPr defTabSz="584198">
              <a:defRPr sz="4000" b="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just"/>
            <a:r>
              <a:rPr lang="it-IT" dirty="0" smtClean="0">
                <a:latin typeface="Lato Bold"/>
              </a:rPr>
              <a:t>La lezione intervallata</a:t>
            </a:r>
            <a:endParaRPr lang="it-IT" dirty="0">
              <a:latin typeface="Lato Bold"/>
            </a:endParaRPr>
          </a:p>
        </p:txBody>
      </p:sp>
      <p:sp>
        <p:nvSpPr>
          <p:cNvPr id="13" name="Titolo"/>
          <p:cNvSpPr txBox="1"/>
          <p:nvPr/>
        </p:nvSpPr>
        <p:spPr>
          <a:xfrm>
            <a:off x="514184" y="2957837"/>
            <a:ext cx="3990817" cy="24957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>
            <a:lvl1pPr defTabSz="584198">
              <a:defRPr sz="4000" b="0"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lang="it-IT" dirty="0" smtClean="0"/>
              <a:t>L’ I.C</a:t>
            </a:r>
            <a:r>
              <a:rPr lang="it-IT" dirty="0"/>
              <a:t>. Karol </a:t>
            </a:r>
            <a:r>
              <a:rPr lang="it-IT" dirty="0" smtClean="0"/>
              <a:t>Wojtyla</a:t>
            </a:r>
          </a:p>
          <a:p>
            <a:r>
              <a:rPr lang="it-IT" dirty="0" smtClean="0"/>
              <a:t>aderisce a tre idee </a:t>
            </a:r>
            <a:endParaRPr dirty="0"/>
          </a:p>
        </p:txBody>
      </p:sp>
      <p:sp>
        <p:nvSpPr>
          <p:cNvPr id="14" name="Corpo del testo"/>
          <p:cNvSpPr txBox="1"/>
          <p:nvPr/>
        </p:nvSpPr>
        <p:spPr>
          <a:xfrm>
            <a:off x="7633498" y="2008078"/>
            <a:ext cx="4718697" cy="64909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>
            <a:lvl1pPr defTabSz="584198">
              <a:defRPr sz="4000" b="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just"/>
            <a:r>
              <a:rPr lang="it-IT" dirty="0" smtClean="0">
                <a:latin typeface="Lato Bold"/>
              </a:rPr>
              <a:t>Le </a:t>
            </a:r>
            <a:r>
              <a:rPr lang="it-IT" dirty="0">
                <a:latin typeface="Lato Bold"/>
              </a:rPr>
              <a:t>aule </a:t>
            </a:r>
            <a:r>
              <a:rPr lang="it-IT" dirty="0" smtClean="0">
                <a:latin typeface="Lato Bold"/>
              </a:rPr>
              <a:t>laboratorio</a:t>
            </a:r>
            <a:endParaRPr lang="it-IT" dirty="0">
              <a:latin typeface="Lato Bold"/>
            </a:endParaRPr>
          </a:p>
        </p:txBody>
      </p:sp>
      <p:sp>
        <p:nvSpPr>
          <p:cNvPr id="15" name="Corpo del testo"/>
          <p:cNvSpPr txBox="1"/>
          <p:nvPr/>
        </p:nvSpPr>
        <p:spPr>
          <a:xfrm>
            <a:off x="7655748" y="3514322"/>
            <a:ext cx="4402992" cy="18801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>
            <a:lvl1pPr defTabSz="584198">
              <a:defRPr sz="4000" b="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just"/>
            <a:r>
              <a:rPr lang="it-IT" dirty="0" smtClean="0">
                <a:latin typeface="Lato Bold"/>
              </a:rPr>
              <a:t>Compattazione </a:t>
            </a:r>
            <a:r>
              <a:rPr lang="it-IT" dirty="0">
                <a:latin typeface="Lato Bold"/>
              </a:rPr>
              <a:t>del calendario scolastico </a:t>
            </a:r>
          </a:p>
        </p:txBody>
      </p:sp>
      <p:cxnSp>
        <p:nvCxnSpPr>
          <p:cNvPr id="16" name="Connettore 2 15"/>
          <p:cNvCxnSpPr/>
          <p:nvPr/>
        </p:nvCxnSpPr>
        <p:spPr>
          <a:xfrm>
            <a:off x="4505001" y="4284556"/>
            <a:ext cx="2517565" cy="2404295"/>
          </a:xfrm>
          <a:prstGeom prst="straightConnector1">
            <a:avLst/>
          </a:prstGeom>
          <a:noFill/>
          <a:ln w="76200" cap="flat">
            <a:solidFill>
              <a:schemeClr val="tx1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" name="Connettore 2 16"/>
          <p:cNvCxnSpPr/>
          <p:nvPr/>
        </p:nvCxnSpPr>
        <p:spPr>
          <a:xfrm flipV="1">
            <a:off x="4441069" y="2807750"/>
            <a:ext cx="2704480" cy="1498707"/>
          </a:xfrm>
          <a:prstGeom prst="straightConnector1">
            <a:avLst/>
          </a:prstGeom>
          <a:noFill/>
          <a:ln w="76200" cap="flat">
            <a:solidFill>
              <a:schemeClr val="tx1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" name="Connettore 2 17"/>
          <p:cNvCxnSpPr/>
          <p:nvPr/>
        </p:nvCxnSpPr>
        <p:spPr>
          <a:xfrm flipV="1">
            <a:off x="4441069" y="4228776"/>
            <a:ext cx="2313992" cy="64059"/>
          </a:xfrm>
          <a:prstGeom prst="straightConnector1">
            <a:avLst/>
          </a:prstGeom>
          <a:noFill/>
          <a:ln w="76200" cap="flat">
            <a:solidFill>
              <a:schemeClr val="tx1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2170425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10447" y="8599251"/>
            <a:ext cx="13017508" cy="1154349"/>
          </a:xfrm>
          <a:prstGeom prst="rect">
            <a:avLst/>
          </a:prstGeom>
          <a:solidFill>
            <a:srgbClr val="2372B6"/>
          </a:solidFill>
          <a:ln w="12700">
            <a:solidFill>
              <a:schemeClr val="bg1"/>
            </a:solidFill>
          </a:ln>
          <a:effectLst>
            <a:outerShdw blurRad="88900" dist="25400" dir="5400000" rotWithShape="0">
              <a:srgbClr val="000000">
                <a:alpha val="34999"/>
              </a:srgbClr>
            </a:outerShdw>
          </a:effectLst>
        </p:spPr>
        <p:txBody>
          <a:bodyPr lIns="65021" tIns="65021" rIns="65021" bIns="65021" anchor="ctr"/>
          <a:lstStyle/>
          <a:p>
            <a:pPr defTabSz="650240">
              <a:defRPr sz="24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3" name="Seminario nazionale della Rete Avanguardie educative"/>
          <p:cNvSpPr txBox="1"/>
          <p:nvPr/>
        </p:nvSpPr>
        <p:spPr>
          <a:xfrm>
            <a:off x="-12708" y="17188"/>
            <a:ext cx="13017508" cy="787591"/>
          </a:xfrm>
          <a:prstGeom prst="rect">
            <a:avLst/>
          </a:prstGeom>
          <a:solidFill>
            <a:srgbClr val="2372B6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/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r>
              <a:rPr sz="2000" dirty="0" err="1"/>
              <a:t>Seminario</a:t>
            </a:r>
            <a:r>
              <a:rPr sz="2000" dirty="0"/>
              <a:t> </a:t>
            </a:r>
            <a:r>
              <a:rPr lang="it-IT" sz="2000" dirty="0" smtClean="0"/>
              <a:t>N</a:t>
            </a:r>
            <a:r>
              <a:rPr sz="2000" dirty="0" err="1" smtClean="0"/>
              <a:t>azionale</a:t>
            </a:r>
            <a:r>
              <a:rPr sz="2000" dirty="0" smtClean="0"/>
              <a:t> </a:t>
            </a:r>
            <a:r>
              <a:rPr sz="2000" dirty="0" err="1"/>
              <a:t>della</a:t>
            </a:r>
            <a:r>
              <a:rPr sz="2000" dirty="0"/>
              <a:t> Rete </a:t>
            </a:r>
            <a:r>
              <a:rPr sz="2000" i="1" dirty="0" err="1">
                <a:latin typeface="Lato Regular"/>
                <a:ea typeface="Lato Regular"/>
                <a:cs typeface="Lato Regular"/>
                <a:sym typeface="Lato Regular"/>
              </a:rPr>
              <a:t>Avanguardie</a:t>
            </a:r>
            <a:r>
              <a:rPr sz="2000" i="1" dirty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sz="2000" i="1" dirty="0" smtClean="0">
                <a:latin typeface="Lato Regular"/>
                <a:ea typeface="Lato Regular"/>
                <a:cs typeface="Lato Regular"/>
                <a:sym typeface="Lato Regular"/>
              </a:rPr>
              <a:t>educative</a:t>
            </a:r>
            <a:r>
              <a:rPr lang="it-IT" sz="2000" i="1" dirty="0" smtClean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lang="it-IT" sz="2000" dirty="0" smtClean="0"/>
              <a:t>Roma</a:t>
            </a:r>
            <a:r>
              <a:rPr lang="it-IT" sz="2000" dirty="0"/>
              <a:t>, 11-12 settembre </a:t>
            </a:r>
            <a:r>
              <a:rPr lang="it-IT" sz="2000" dirty="0" smtClean="0"/>
              <a:t>2019 </a:t>
            </a:r>
            <a:endParaRPr lang="it-IT" sz="2000" dirty="0"/>
          </a:p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endParaRPr i="1" dirty="0">
              <a:latin typeface="Lato Regular"/>
              <a:ea typeface="Lato Regular"/>
              <a:cs typeface="Lato Regular"/>
              <a:sym typeface="Lato Regular"/>
            </a:endParaRPr>
          </a:p>
        </p:txBody>
      </p:sp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pic>
        <p:nvPicPr>
          <p:cNvPr id="146" name="Logo_Indire_bianco_per_web.png" descr="Logo_Indire_bianco_per_we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45336" y="8739925"/>
            <a:ext cx="1787128" cy="710384"/>
          </a:xfrm>
          <a:prstGeom prst="rect">
            <a:avLst/>
          </a:prstGeom>
          <a:ln w="3175">
            <a:miter lim="400000"/>
          </a:ln>
        </p:spPr>
      </p:pic>
      <p:pic>
        <p:nvPicPr>
          <p:cNvPr id="147" name="logo corto FSE bianco trasp_Tavola disegno 1.png" descr="logo corto FSE bianco trasp_Tavola disegno 1.pn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9992847" y="8739925"/>
            <a:ext cx="2539294" cy="711201"/>
          </a:xfrm>
          <a:prstGeom prst="rect">
            <a:avLst/>
          </a:prstGeom>
          <a:ln w="3175">
            <a:miter lim="400000"/>
          </a:ln>
        </p:spPr>
      </p:pic>
      <p:pic>
        <p:nvPicPr>
          <p:cNvPr id="148" name="bianco.png" descr="bianco.pn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391201" y="8739925"/>
            <a:ext cx="1894356" cy="710384"/>
          </a:xfrm>
          <a:prstGeom prst="rect">
            <a:avLst/>
          </a:prstGeom>
          <a:ln w="3175">
            <a:miter lim="400000"/>
          </a:ln>
        </p:spPr>
      </p:pic>
      <p:sp>
        <p:nvSpPr>
          <p:cNvPr id="19" name="Corpo del testo"/>
          <p:cNvSpPr txBox="1"/>
          <p:nvPr/>
        </p:nvSpPr>
        <p:spPr>
          <a:xfrm>
            <a:off x="1541304" y="3008433"/>
            <a:ext cx="9450158" cy="12646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>
            <a:lvl1pPr defTabSz="584198">
              <a:defRPr sz="4000" b="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lang="it-IT" dirty="0" smtClean="0"/>
              <a:t>Idea: Aule laboratorio</a:t>
            </a:r>
          </a:p>
          <a:p>
            <a:r>
              <a:rPr lang="it-IT" dirty="0" smtClean="0"/>
              <a:t>Scuola secondaria di primo grado </a:t>
            </a:r>
          </a:p>
        </p:txBody>
      </p:sp>
      <p:sp>
        <p:nvSpPr>
          <p:cNvPr id="2" name="Rettangolo 1"/>
          <p:cNvSpPr/>
          <p:nvPr/>
        </p:nvSpPr>
        <p:spPr>
          <a:xfrm>
            <a:off x="2570000" y="5576734"/>
            <a:ext cx="65024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>
                <a:hlinkClick r:id="rId5"/>
              </a:rPr>
              <a:t>https://www.youtube.com/watch?time_continue=2&amp;v=9O-GhbnXDoU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49948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10447" y="8599251"/>
            <a:ext cx="13017508" cy="1154349"/>
          </a:xfrm>
          <a:prstGeom prst="rect">
            <a:avLst/>
          </a:prstGeom>
          <a:solidFill>
            <a:srgbClr val="2372B6"/>
          </a:solidFill>
          <a:ln w="12700">
            <a:solidFill>
              <a:schemeClr val="bg1"/>
            </a:solidFill>
          </a:ln>
          <a:effectLst>
            <a:outerShdw blurRad="88900" dist="25400" dir="5400000" rotWithShape="0">
              <a:srgbClr val="000000">
                <a:alpha val="34999"/>
              </a:srgbClr>
            </a:outerShdw>
          </a:effectLst>
        </p:spPr>
        <p:txBody>
          <a:bodyPr lIns="65021" tIns="65021" rIns="65021" bIns="65021" anchor="ctr"/>
          <a:lstStyle/>
          <a:p>
            <a:pPr defTabSz="650240">
              <a:defRPr sz="24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3" name="Seminario nazionale della Rete Avanguardie educative"/>
          <p:cNvSpPr txBox="1"/>
          <p:nvPr/>
        </p:nvSpPr>
        <p:spPr>
          <a:xfrm>
            <a:off x="-12708" y="17188"/>
            <a:ext cx="13017508" cy="787591"/>
          </a:xfrm>
          <a:prstGeom prst="rect">
            <a:avLst/>
          </a:prstGeom>
          <a:solidFill>
            <a:srgbClr val="2372B6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/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r>
              <a:rPr sz="2000" dirty="0" err="1"/>
              <a:t>Seminario</a:t>
            </a:r>
            <a:r>
              <a:rPr sz="2000" dirty="0"/>
              <a:t> </a:t>
            </a:r>
            <a:r>
              <a:rPr lang="it-IT" sz="2000" dirty="0" smtClean="0"/>
              <a:t>N</a:t>
            </a:r>
            <a:r>
              <a:rPr sz="2000" dirty="0" err="1" smtClean="0"/>
              <a:t>azionale</a:t>
            </a:r>
            <a:r>
              <a:rPr sz="2000" dirty="0" smtClean="0"/>
              <a:t> </a:t>
            </a:r>
            <a:r>
              <a:rPr sz="2000" dirty="0" err="1"/>
              <a:t>della</a:t>
            </a:r>
            <a:r>
              <a:rPr sz="2000" dirty="0"/>
              <a:t> Rete </a:t>
            </a:r>
            <a:r>
              <a:rPr sz="2000" i="1" dirty="0" err="1">
                <a:latin typeface="Lato Regular"/>
                <a:ea typeface="Lato Regular"/>
                <a:cs typeface="Lato Regular"/>
                <a:sym typeface="Lato Regular"/>
              </a:rPr>
              <a:t>Avanguardie</a:t>
            </a:r>
            <a:r>
              <a:rPr sz="2000" i="1" dirty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sz="2000" i="1" dirty="0" smtClean="0">
                <a:latin typeface="Lato Regular"/>
                <a:ea typeface="Lato Regular"/>
                <a:cs typeface="Lato Regular"/>
                <a:sym typeface="Lato Regular"/>
              </a:rPr>
              <a:t>educative</a:t>
            </a:r>
            <a:r>
              <a:rPr lang="it-IT" sz="2000" i="1" dirty="0" smtClean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lang="it-IT" sz="2000" dirty="0" smtClean="0"/>
              <a:t>Roma</a:t>
            </a:r>
            <a:r>
              <a:rPr lang="it-IT" sz="2000" dirty="0"/>
              <a:t>, 11-12 settembre </a:t>
            </a:r>
            <a:r>
              <a:rPr lang="it-IT" sz="2000" dirty="0" smtClean="0"/>
              <a:t>2019 </a:t>
            </a:r>
            <a:endParaRPr lang="it-IT" sz="2000" dirty="0"/>
          </a:p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endParaRPr i="1" dirty="0">
              <a:latin typeface="Lato Regular"/>
              <a:ea typeface="Lato Regular"/>
              <a:cs typeface="Lato Regular"/>
              <a:sym typeface="Lato Regular"/>
            </a:endParaRPr>
          </a:p>
        </p:txBody>
      </p:sp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pic>
        <p:nvPicPr>
          <p:cNvPr id="146" name="Logo_Indire_bianco_per_web.png" descr="Logo_Indire_bianco_per_we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45336" y="8739925"/>
            <a:ext cx="1787128" cy="710384"/>
          </a:xfrm>
          <a:prstGeom prst="rect">
            <a:avLst/>
          </a:prstGeom>
          <a:ln w="3175">
            <a:miter lim="400000"/>
          </a:ln>
        </p:spPr>
      </p:pic>
      <p:pic>
        <p:nvPicPr>
          <p:cNvPr id="147" name="logo corto FSE bianco trasp_Tavola disegno 1.png" descr="logo corto FSE bianco trasp_Tavola disegno 1.pn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9992847" y="8739925"/>
            <a:ext cx="2539294" cy="711201"/>
          </a:xfrm>
          <a:prstGeom prst="rect">
            <a:avLst/>
          </a:prstGeom>
          <a:ln w="3175">
            <a:miter lim="400000"/>
          </a:ln>
        </p:spPr>
      </p:pic>
      <p:pic>
        <p:nvPicPr>
          <p:cNvPr id="148" name="bianco.png" descr="bianco.pn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391201" y="8739925"/>
            <a:ext cx="1894356" cy="710384"/>
          </a:xfrm>
          <a:prstGeom prst="rect">
            <a:avLst/>
          </a:prstGeom>
          <a:ln w="3175">
            <a:miter lim="400000"/>
          </a:ln>
        </p:spPr>
      </p:pic>
      <p:sp>
        <p:nvSpPr>
          <p:cNvPr id="19" name="Corpo del testo"/>
          <p:cNvSpPr txBox="1"/>
          <p:nvPr/>
        </p:nvSpPr>
        <p:spPr>
          <a:xfrm>
            <a:off x="895055" y="1202121"/>
            <a:ext cx="11789946" cy="8953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>
            <a:lvl1pPr defTabSz="584198">
              <a:defRPr sz="4000" b="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lang="it-IT" sz="2800" dirty="0" smtClean="0"/>
              <a:t>Idea: Aule laboratorio</a:t>
            </a:r>
          </a:p>
          <a:p>
            <a:r>
              <a:rPr lang="it-IT" sz="2800" dirty="0" smtClean="0"/>
              <a:t>Scuola secondaria di primo grado</a:t>
            </a:r>
            <a:endParaRPr lang="it-IT" dirty="0"/>
          </a:p>
        </p:txBody>
      </p:sp>
      <p:sp>
        <p:nvSpPr>
          <p:cNvPr id="2" name="Rettangolo 1"/>
          <p:cNvSpPr/>
          <p:nvPr/>
        </p:nvSpPr>
        <p:spPr>
          <a:xfrm>
            <a:off x="241912" y="3723367"/>
            <a:ext cx="37927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0" dirty="0" smtClean="0">
                <a:solidFill>
                  <a:srgbClr val="202124"/>
                </a:solidFill>
                <a:latin typeface="Lato Bold"/>
              </a:rPr>
              <a:t>Positività</a:t>
            </a:r>
          </a:p>
          <a:p>
            <a:r>
              <a:rPr lang="it-IT" sz="4000" b="0" dirty="0" smtClean="0">
                <a:solidFill>
                  <a:srgbClr val="202124"/>
                </a:solidFill>
                <a:latin typeface="Lato Bold"/>
              </a:rPr>
              <a:t>per i docenti </a:t>
            </a:r>
            <a:endParaRPr lang="it-IT" sz="4000" dirty="0">
              <a:latin typeface="Lato Bold"/>
            </a:endParaRPr>
          </a:p>
        </p:txBody>
      </p:sp>
      <p:cxnSp>
        <p:nvCxnSpPr>
          <p:cNvPr id="10" name="Connettore 2 9"/>
          <p:cNvCxnSpPr/>
          <p:nvPr/>
        </p:nvCxnSpPr>
        <p:spPr>
          <a:xfrm flipV="1">
            <a:off x="3321698" y="4077310"/>
            <a:ext cx="2223638" cy="40602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" name="Rettangolo 13"/>
          <p:cNvSpPr/>
          <p:nvPr/>
        </p:nvSpPr>
        <p:spPr>
          <a:xfrm>
            <a:off x="5727473" y="3438560"/>
            <a:ext cx="660607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0" dirty="0" smtClean="0">
                <a:solidFill>
                  <a:srgbClr val="202124"/>
                </a:solidFill>
                <a:latin typeface="Lato Bold"/>
              </a:rPr>
              <a:t>gestire uno spazio proprio poterlo personalizza  con strumenti didattici propri della materia e poter custodire il proprio materiale in sicurezza</a:t>
            </a:r>
            <a:endParaRPr lang="it-IT" sz="3200" dirty="0">
              <a:latin typeface="Lato Bold"/>
            </a:endParaRPr>
          </a:p>
        </p:txBody>
      </p:sp>
    </p:spTree>
    <p:extLst>
      <p:ext uri="{BB962C8B-B14F-4D97-AF65-F5344CB8AC3E}">
        <p14:creationId xmlns:p14="http://schemas.microsoft.com/office/powerpoint/2010/main" val="41305622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10447" y="8599251"/>
            <a:ext cx="13017508" cy="1154349"/>
          </a:xfrm>
          <a:prstGeom prst="rect">
            <a:avLst/>
          </a:prstGeom>
          <a:solidFill>
            <a:srgbClr val="2372B6"/>
          </a:solidFill>
          <a:ln w="12700">
            <a:solidFill>
              <a:schemeClr val="bg1"/>
            </a:solidFill>
          </a:ln>
          <a:effectLst>
            <a:outerShdw blurRad="88900" dist="25400" dir="5400000" rotWithShape="0">
              <a:srgbClr val="000000">
                <a:alpha val="34999"/>
              </a:srgbClr>
            </a:outerShdw>
          </a:effectLst>
        </p:spPr>
        <p:txBody>
          <a:bodyPr lIns="65021" tIns="65021" rIns="65021" bIns="65021" anchor="ctr"/>
          <a:lstStyle/>
          <a:p>
            <a:pPr defTabSz="650240">
              <a:defRPr sz="24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3" name="Seminario nazionale della Rete Avanguardie educative"/>
          <p:cNvSpPr txBox="1"/>
          <p:nvPr/>
        </p:nvSpPr>
        <p:spPr>
          <a:xfrm>
            <a:off x="-12708" y="17188"/>
            <a:ext cx="13017508" cy="787591"/>
          </a:xfrm>
          <a:prstGeom prst="rect">
            <a:avLst/>
          </a:prstGeom>
          <a:solidFill>
            <a:srgbClr val="2372B6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/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r>
              <a:rPr sz="2000" dirty="0" err="1"/>
              <a:t>Seminario</a:t>
            </a:r>
            <a:r>
              <a:rPr sz="2000" dirty="0"/>
              <a:t> </a:t>
            </a:r>
            <a:r>
              <a:rPr lang="it-IT" sz="2000" dirty="0" smtClean="0"/>
              <a:t>N</a:t>
            </a:r>
            <a:r>
              <a:rPr sz="2000" dirty="0" err="1" smtClean="0"/>
              <a:t>azionale</a:t>
            </a:r>
            <a:r>
              <a:rPr sz="2000" dirty="0" smtClean="0"/>
              <a:t> </a:t>
            </a:r>
            <a:r>
              <a:rPr sz="2000" dirty="0" err="1"/>
              <a:t>della</a:t>
            </a:r>
            <a:r>
              <a:rPr sz="2000" dirty="0"/>
              <a:t> Rete </a:t>
            </a:r>
            <a:r>
              <a:rPr sz="2000" i="1" dirty="0" err="1">
                <a:latin typeface="Lato Regular"/>
                <a:ea typeface="Lato Regular"/>
                <a:cs typeface="Lato Regular"/>
                <a:sym typeface="Lato Regular"/>
              </a:rPr>
              <a:t>Avanguardie</a:t>
            </a:r>
            <a:r>
              <a:rPr sz="2000" i="1" dirty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sz="2000" i="1" dirty="0" smtClean="0">
                <a:latin typeface="Lato Regular"/>
                <a:ea typeface="Lato Regular"/>
                <a:cs typeface="Lato Regular"/>
                <a:sym typeface="Lato Regular"/>
              </a:rPr>
              <a:t>educative</a:t>
            </a:r>
            <a:r>
              <a:rPr lang="it-IT" sz="2000" i="1" dirty="0" smtClean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lang="it-IT" sz="2000" dirty="0" smtClean="0"/>
              <a:t>Roma</a:t>
            </a:r>
            <a:r>
              <a:rPr lang="it-IT" sz="2000" dirty="0"/>
              <a:t>, 11-12 settembre </a:t>
            </a:r>
            <a:r>
              <a:rPr lang="it-IT" sz="2000" dirty="0" smtClean="0"/>
              <a:t>2019 </a:t>
            </a:r>
            <a:endParaRPr lang="it-IT" sz="2000" dirty="0"/>
          </a:p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endParaRPr i="1" dirty="0">
              <a:latin typeface="Lato Regular"/>
              <a:ea typeface="Lato Regular"/>
              <a:cs typeface="Lato Regular"/>
              <a:sym typeface="Lato Regular"/>
            </a:endParaRPr>
          </a:p>
        </p:txBody>
      </p:sp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pic>
        <p:nvPicPr>
          <p:cNvPr id="146" name="Logo_Indire_bianco_per_web.png" descr="Logo_Indire_bianco_per_we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45336" y="8739925"/>
            <a:ext cx="1787128" cy="710384"/>
          </a:xfrm>
          <a:prstGeom prst="rect">
            <a:avLst/>
          </a:prstGeom>
          <a:ln w="3175">
            <a:miter lim="400000"/>
          </a:ln>
        </p:spPr>
      </p:pic>
      <p:pic>
        <p:nvPicPr>
          <p:cNvPr id="147" name="logo corto FSE bianco trasp_Tavola disegno 1.png" descr="logo corto FSE bianco trasp_Tavola disegno 1.pn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9992847" y="8739925"/>
            <a:ext cx="2539294" cy="711201"/>
          </a:xfrm>
          <a:prstGeom prst="rect">
            <a:avLst/>
          </a:prstGeom>
          <a:ln w="3175">
            <a:miter lim="400000"/>
          </a:ln>
        </p:spPr>
      </p:pic>
      <p:pic>
        <p:nvPicPr>
          <p:cNvPr id="148" name="bianco.png" descr="bianco.pn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391201" y="8739925"/>
            <a:ext cx="1894356" cy="710384"/>
          </a:xfrm>
          <a:prstGeom prst="rect">
            <a:avLst/>
          </a:prstGeom>
          <a:ln w="3175">
            <a:miter lim="400000"/>
          </a:ln>
        </p:spPr>
      </p:pic>
      <p:sp>
        <p:nvSpPr>
          <p:cNvPr id="19" name="Corpo del testo"/>
          <p:cNvSpPr txBox="1"/>
          <p:nvPr/>
        </p:nvSpPr>
        <p:spPr>
          <a:xfrm>
            <a:off x="2372237" y="1147626"/>
            <a:ext cx="7835723" cy="12646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>
            <a:lvl1pPr defTabSz="584198">
              <a:defRPr sz="4000" b="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lang="it-IT" dirty="0" smtClean="0"/>
              <a:t>Idea: Aule laboratorio</a:t>
            </a:r>
          </a:p>
          <a:p>
            <a:r>
              <a:rPr lang="it-IT" dirty="0" smtClean="0"/>
              <a:t>Scuola secondaria di primo grado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391201" y="4410549"/>
            <a:ext cx="37927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0" dirty="0" smtClean="0">
                <a:solidFill>
                  <a:srgbClr val="202124"/>
                </a:solidFill>
                <a:latin typeface="Lato Bold"/>
              </a:rPr>
              <a:t>Positività</a:t>
            </a:r>
          </a:p>
          <a:p>
            <a:r>
              <a:rPr lang="it-IT" sz="4000" b="0" dirty="0" smtClean="0">
                <a:solidFill>
                  <a:srgbClr val="202124"/>
                </a:solidFill>
                <a:latin typeface="Lato Bold"/>
              </a:rPr>
              <a:t>per gli alunni </a:t>
            </a:r>
            <a:endParaRPr lang="it-IT" sz="4000" dirty="0">
              <a:latin typeface="Lato Bold"/>
            </a:endParaRPr>
          </a:p>
        </p:txBody>
      </p:sp>
      <p:cxnSp>
        <p:nvCxnSpPr>
          <p:cNvPr id="11" name="Connettore 2 10"/>
          <p:cNvCxnSpPr/>
          <p:nvPr/>
        </p:nvCxnSpPr>
        <p:spPr>
          <a:xfrm flipV="1">
            <a:off x="4183957" y="3828471"/>
            <a:ext cx="1843619" cy="1472629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" name="Rettangolo 13"/>
          <p:cNvSpPr/>
          <p:nvPr/>
        </p:nvSpPr>
        <p:spPr>
          <a:xfrm>
            <a:off x="6203418" y="3125231"/>
            <a:ext cx="60570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b="0" dirty="0" smtClean="0">
                <a:solidFill>
                  <a:srgbClr val="202124"/>
                </a:solidFill>
                <a:latin typeface="Lato Bold"/>
              </a:rPr>
              <a:t>Responsabilizzazione degli alunni che vengono  addestrati a muoversi in modo ordinato negli spostamenti</a:t>
            </a:r>
            <a:endParaRPr lang="it-IT" sz="2800" dirty="0">
              <a:latin typeface="Lato Bold"/>
            </a:endParaRPr>
          </a:p>
        </p:txBody>
      </p:sp>
      <p:cxnSp>
        <p:nvCxnSpPr>
          <p:cNvPr id="17" name="Connettore 2 16"/>
          <p:cNvCxnSpPr/>
          <p:nvPr/>
        </p:nvCxnSpPr>
        <p:spPr>
          <a:xfrm>
            <a:off x="4183957" y="5301100"/>
            <a:ext cx="1843619" cy="0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0" name="Rettangolo 19"/>
          <p:cNvSpPr/>
          <p:nvPr/>
        </p:nvSpPr>
        <p:spPr>
          <a:xfrm>
            <a:off x="6290099" y="6257678"/>
            <a:ext cx="49723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b="0" dirty="0" smtClean="0">
                <a:solidFill>
                  <a:srgbClr val="202124"/>
                </a:solidFill>
                <a:latin typeface="Lato Bold"/>
              </a:rPr>
              <a:t>Rispetto ambiente  </a:t>
            </a:r>
            <a:endParaRPr lang="it-IT" sz="2800" dirty="0">
              <a:latin typeface="Lato Bold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203418" y="4893804"/>
            <a:ext cx="60570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b="0" dirty="0" smtClean="0">
                <a:solidFill>
                  <a:srgbClr val="202124"/>
                </a:solidFill>
                <a:latin typeface="Lato Bold"/>
              </a:rPr>
              <a:t>Spostamento visto come pausa per una ripresa ottimale</a:t>
            </a:r>
            <a:endParaRPr lang="it-IT" sz="2800" b="0" dirty="0">
              <a:solidFill>
                <a:srgbClr val="202124"/>
              </a:solidFill>
              <a:latin typeface="Lato Bold"/>
            </a:endParaRPr>
          </a:p>
        </p:txBody>
      </p:sp>
      <p:cxnSp>
        <p:nvCxnSpPr>
          <p:cNvPr id="21" name="Connettore 2 20"/>
          <p:cNvCxnSpPr/>
          <p:nvPr/>
        </p:nvCxnSpPr>
        <p:spPr>
          <a:xfrm>
            <a:off x="4207454" y="5368089"/>
            <a:ext cx="1670832" cy="1275307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9887217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10447" y="8599251"/>
            <a:ext cx="13017508" cy="1154349"/>
          </a:xfrm>
          <a:prstGeom prst="rect">
            <a:avLst/>
          </a:prstGeom>
          <a:solidFill>
            <a:srgbClr val="2372B6"/>
          </a:solidFill>
          <a:ln w="12700">
            <a:solidFill>
              <a:schemeClr val="bg1"/>
            </a:solidFill>
          </a:ln>
          <a:effectLst>
            <a:outerShdw blurRad="88900" dist="25400" dir="5400000" rotWithShape="0">
              <a:srgbClr val="000000">
                <a:alpha val="34999"/>
              </a:srgbClr>
            </a:outerShdw>
          </a:effectLst>
        </p:spPr>
        <p:txBody>
          <a:bodyPr lIns="65021" tIns="65021" rIns="65021" bIns="65021" anchor="ctr"/>
          <a:lstStyle/>
          <a:p>
            <a:pPr defTabSz="650240">
              <a:defRPr sz="24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3" name="Seminario nazionale della Rete Avanguardie educative"/>
          <p:cNvSpPr txBox="1"/>
          <p:nvPr/>
        </p:nvSpPr>
        <p:spPr>
          <a:xfrm>
            <a:off x="-12708" y="17188"/>
            <a:ext cx="13017508" cy="787591"/>
          </a:xfrm>
          <a:prstGeom prst="rect">
            <a:avLst/>
          </a:prstGeom>
          <a:solidFill>
            <a:srgbClr val="2372B6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/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r>
              <a:rPr sz="2000" dirty="0" err="1"/>
              <a:t>Seminario</a:t>
            </a:r>
            <a:r>
              <a:rPr sz="2000" dirty="0"/>
              <a:t> </a:t>
            </a:r>
            <a:r>
              <a:rPr lang="it-IT" sz="2000" dirty="0" smtClean="0"/>
              <a:t>N</a:t>
            </a:r>
            <a:r>
              <a:rPr sz="2000" dirty="0" err="1" smtClean="0"/>
              <a:t>azionale</a:t>
            </a:r>
            <a:r>
              <a:rPr sz="2000" dirty="0" smtClean="0"/>
              <a:t> </a:t>
            </a:r>
            <a:r>
              <a:rPr sz="2000" dirty="0" err="1"/>
              <a:t>della</a:t>
            </a:r>
            <a:r>
              <a:rPr sz="2000" dirty="0"/>
              <a:t> Rete </a:t>
            </a:r>
            <a:r>
              <a:rPr sz="2000" i="1" dirty="0" err="1">
                <a:latin typeface="Lato Regular"/>
                <a:ea typeface="Lato Regular"/>
                <a:cs typeface="Lato Regular"/>
                <a:sym typeface="Lato Regular"/>
              </a:rPr>
              <a:t>Avanguardie</a:t>
            </a:r>
            <a:r>
              <a:rPr sz="2000" i="1" dirty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sz="2000" i="1" dirty="0" smtClean="0">
                <a:latin typeface="Lato Regular"/>
                <a:ea typeface="Lato Regular"/>
                <a:cs typeface="Lato Regular"/>
                <a:sym typeface="Lato Regular"/>
              </a:rPr>
              <a:t>educative</a:t>
            </a:r>
            <a:r>
              <a:rPr lang="it-IT" sz="2000" i="1" dirty="0" smtClean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lang="it-IT" sz="2000" dirty="0" smtClean="0"/>
              <a:t>Roma</a:t>
            </a:r>
            <a:r>
              <a:rPr lang="it-IT" sz="2000" dirty="0"/>
              <a:t>, 11-12 settembre </a:t>
            </a:r>
            <a:r>
              <a:rPr lang="it-IT" sz="2000" dirty="0" smtClean="0"/>
              <a:t>2019 </a:t>
            </a:r>
            <a:endParaRPr lang="it-IT" sz="2000" dirty="0"/>
          </a:p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endParaRPr i="1" dirty="0">
              <a:latin typeface="Lato Regular"/>
              <a:ea typeface="Lato Regular"/>
              <a:cs typeface="Lato Regular"/>
              <a:sym typeface="Lato Regular"/>
            </a:endParaRPr>
          </a:p>
        </p:txBody>
      </p:sp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pic>
        <p:nvPicPr>
          <p:cNvPr id="146" name="Logo_Indire_bianco_per_web.png" descr="Logo_Indire_bianco_per_we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45336" y="8739925"/>
            <a:ext cx="1787128" cy="710384"/>
          </a:xfrm>
          <a:prstGeom prst="rect">
            <a:avLst/>
          </a:prstGeom>
          <a:ln w="3175">
            <a:miter lim="400000"/>
          </a:ln>
        </p:spPr>
      </p:pic>
      <p:pic>
        <p:nvPicPr>
          <p:cNvPr id="147" name="logo corto FSE bianco trasp_Tavola disegno 1.png" descr="logo corto FSE bianco trasp_Tavola disegno 1.pn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9992847" y="8739925"/>
            <a:ext cx="2539294" cy="711201"/>
          </a:xfrm>
          <a:prstGeom prst="rect">
            <a:avLst/>
          </a:prstGeom>
          <a:ln w="3175">
            <a:miter lim="400000"/>
          </a:ln>
        </p:spPr>
      </p:pic>
      <p:pic>
        <p:nvPicPr>
          <p:cNvPr id="148" name="bianco.png" descr="bianco.pn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391201" y="8739925"/>
            <a:ext cx="1894356" cy="710384"/>
          </a:xfrm>
          <a:prstGeom prst="rect">
            <a:avLst/>
          </a:prstGeom>
          <a:ln w="3175">
            <a:miter lim="400000"/>
          </a:ln>
        </p:spPr>
      </p:pic>
      <p:sp>
        <p:nvSpPr>
          <p:cNvPr id="19" name="Corpo del testo"/>
          <p:cNvSpPr txBox="1"/>
          <p:nvPr/>
        </p:nvSpPr>
        <p:spPr>
          <a:xfrm>
            <a:off x="166156" y="1067859"/>
            <a:ext cx="12638883" cy="5259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>
            <a:lvl1pPr defTabSz="584198">
              <a:defRPr sz="4000" b="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lang="it-IT" sz="3200" dirty="0" smtClean="0"/>
              <a:t>Idea: Aule laboratorio - Scuola secondaria di primo grado</a:t>
            </a:r>
            <a:endParaRPr lang="it-IT" sz="3200" dirty="0"/>
          </a:p>
        </p:txBody>
      </p:sp>
      <p:sp>
        <p:nvSpPr>
          <p:cNvPr id="10" name="Rettangolo 9"/>
          <p:cNvSpPr/>
          <p:nvPr/>
        </p:nvSpPr>
        <p:spPr>
          <a:xfrm>
            <a:off x="1245431" y="1853996"/>
            <a:ext cx="107192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0" dirty="0" smtClean="0">
                <a:solidFill>
                  <a:srgbClr val="202124"/>
                </a:solidFill>
                <a:latin typeface="Lato Bold"/>
              </a:rPr>
              <a:t>Problematiche incontrate e loro soluzione </a:t>
            </a:r>
            <a:endParaRPr lang="it-IT" sz="4000" dirty="0">
              <a:latin typeface="Lato Bold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566556" y="2902503"/>
            <a:ext cx="49723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0" dirty="0" smtClean="0">
                <a:solidFill>
                  <a:srgbClr val="202124"/>
                </a:solidFill>
                <a:latin typeface="Lato Bold"/>
              </a:rPr>
              <a:t>Sicurezza: vigilanza alunni </a:t>
            </a:r>
            <a:endParaRPr lang="it-IT" sz="2800" dirty="0">
              <a:latin typeface="Lato Bold"/>
            </a:endParaRPr>
          </a:p>
        </p:txBody>
      </p:sp>
      <p:cxnSp>
        <p:nvCxnSpPr>
          <p:cNvPr id="17" name="Connettore 2 16"/>
          <p:cNvCxnSpPr/>
          <p:nvPr/>
        </p:nvCxnSpPr>
        <p:spPr>
          <a:xfrm flipH="1">
            <a:off x="5953365" y="3477410"/>
            <a:ext cx="1854" cy="753479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0" name="Rettangolo 19"/>
          <p:cNvSpPr/>
          <p:nvPr/>
        </p:nvSpPr>
        <p:spPr>
          <a:xfrm>
            <a:off x="3467167" y="4200692"/>
            <a:ext cx="49723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latin typeface="Lato Bold"/>
              </a:rPr>
              <a:t>Piano  della sorveglianza degli spostamenti degli alunni</a:t>
            </a:r>
            <a:endParaRPr lang="it-IT" sz="2400" dirty="0">
              <a:latin typeface="Lato Bold"/>
            </a:endParaRPr>
          </a:p>
        </p:txBody>
      </p:sp>
      <p:cxnSp>
        <p:nvCxnSpPr>
          <p:cNvPr id="16" name="Connettore 2 15"/>
          <p:cNvCxnSpPr>
            <a:stCxn id="20" idx="2"/>
          </p:cNvCxnSpPr>
          <p:nvPr/>
        </p:nvCxnSpPr>
        <p:spPr>
          <a:xfrm>
            <a:off x="5953365" y="5031689"/>
            <a:ext cx="3153314" cy="529267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" name="Connettore 2 17"/>
          <p:cNvCxnSpPr>
            <a:stCxn id="20" idx="2"/>
          </p:cNvCxnSpPr>
          <p:nvPr/>
        </p:nvCxnSpPr>
        <p:spPr>
          <a:xfrm>
            <a:off x="5953365" y="5031689"/>
            <a:ext cx="1376452" cy="1491017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1" name="Rettangolo 20"/>
          <p:cNvSpPr/>
          <p:nvPr/>
        </p:nvSpPr>
        <p:spPr>
          <a:xfrm>
            <a:off x="6519201" y="6723341"/>
            <a:ext cx="29211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0" dirty="0" smtClean="0">
                <a:solidFill>
                  <a:srgbClr val="202124"/>
                </a:solidFill>
                <a:latin typeface="Lato Bold"/>
              </a:rPr>
              <a:t>Vigila il collaboratore scolastico</a:t>
            </a:r>
            <a:endParaRPr lang="it-IT" sz="2400" dirty="0">
              <a:latin typeface="Lato Bold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3119855" y="6817137"/>
            <a:ext cx="24572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0" dirty="0" smtClean="0">
                <a:solidFill>
                  <a:srgbClr val="202124"/>
                </a:solidFill>
                <a:latin typeface="Lato Bold"/>
              </a:rPr>
              <a:t>Insegnanti vigilano sulla porta</a:t>
            </a:r>
            <a:endParaRPr lang="it-IT" sz="2400" dirty="0">
              <a:latin typeface="Lato Bold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9238964" y="5325129"/>
            <a:ext cx="30119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0" dirty="0" smtClean="0">
                <a:solidFill>
                  <a:srgbClr val="202124"/>
                </a:solidFill>
                <a:latin typeface="Lato Bold"/>
              </a:rPr>
              <a:t>li conduce il docente di sostegno</a:t>
            </a:r>
            <a:endParaRPr lang="it-IT" sz="2400" dirty="0">
              <a:latin typeface="Lato Bold"/>
            </a:endParaRPr>
          </a:p>
        </p:txBody>
      </p:sp>
      <p:cxnSp>
        <p:nvCxnSpPr>
          <p:cNvPr id="24" name="Connettore 2 23"/>
          <p:cNvCxnSpPr>
            <a:stCxn id="20" idx="2"/>
          </p:cNvCxnSpPr>
          <p:nvPr/>
        </p:nvCxnSpPr>
        <p:spPr>
          <a:xfrm flipH="1">
            <a:off x="4490351" y="5031689"/>
            <a:ext cx="1463014" cy="1491017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7" name="Connettore 2 36"/>
          <p:cNvCxnSpPr>
            <a:stCxn id="20" idx="2"/>
          </p:cNvCxnSpPr>
          <p:nvPr/>
        </p:nvCxnSpPr>
        <p:spPr>
          <a:xfrm flipH="1">
            <a:off x="3566555" y="5031689"/>
            <a:ext cx="2386810" cy="581785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1" name="Rettangolo 40"/>
          <p:cNvSpPr/>
          <p:nvPr/>
        </p:nvSpPr>
        <p:spPr>
          <a:xfrm>
            <a:off x="554603" y="5572614"/>
            <a:ext cx="30119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0" dirty="0" smtClean="0">
                <a:solidFill>
                  <a:srgbClr val="202124"/>
                </a:solidFill>
                <a:latin typeface="Lato Bold"/>
              </a:rPr>
              <a:t>Li preleva  il docente che entra in quell’ora</a:t>
            </a:r>
            <a:endParaRPr lang="it-IT" sz="2400" dirty="0">
              <a:latin typeface="Lato Bold"/>
            </a:endParaRPr>
          </a:p>
        </p:txBody>
      </p:sp>
    </p:spTree>
    <p:extLst>
      <p:ext uri="{BB962C8B-B14F-4D97-AF65-F5344CB8AC3E}">
        <p14:creationId xmlns:p14="http://schemas.microsoft.com/office/powerpoint/2010/main" val="11998447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10447" y="8599251"/>
            <a:ext cx="13017508" cy="1154349"/>
          </a:xfrm>
          <a:prstGeom prst="rect">
            <a:avLst/>
          </a:prstGeom>
          <a:solidFill>
            <a:srgbClr val="2372B6"/>
          </a:solidFill>
          <a:ln w="12700">
            <a:solidFill>
              <a:schemeClr val="bg1"/>
            </a:solidFill>
          </a:ln>
          <a:effectLst>
            <a:outerShdw blurRad="88900" dist="25400" dir="5400000" rotWithShape="0">
              <a:srgbClr val="000000">
                <a:alpha val="34999"/>
              </a:srgbClr>
            </a:outerShdw>
          </a:effectLst>
        </p:spPr>
        <p:txBody>
          <a:bodyPr lIns="65021" tIns="65021" rIns="65021" bIns="65021" anchor="ctr"/>
          <a:lstStyle/>
          <a:p>
            <a:pPr defTabSz="650240">
              <a:defRPr sz="24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3" name="Seminario nazionale della Rete Avanguardie educative"/>
          <p:cNvSpPr txBox="1"/>
          <p:nvPr/>
        </p:nvSpPr>
        <p:spPr>
          <a:xfrm>
            <a:off x="-12708" y="17188"/>
            <a:ext cx="13017508" cy="787591"/>
          </a:xfrm>
          <a:prstGeom prst="rect">
            <a:avLst/>
          </a:prstGeom>
          <a:solidFill>
            <a:srgbClr val="2372B6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/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r>
              <a:rPr sz="2000" dirty="0" err="1"/>
              <a:t>Seminario</a:t>
            </a:r>
            <a:r>
              <a:rPr sz="2000" dirty="0"/>
              <a:t> </a:t>
            </a:r>
            <a:r>
              <a:rPr lang="it-IT" sz="2000" dirty="0" smtClean="0"/>
              <a:t>N</a:t>
            </a:r>
            <a:r>
              <a:rPr sz="2000" dirty="0" err="1" smtClean="0"/>
              <a:t>azionale</a:t>
            </a:r>
            <a:r>
              <a:rPr sz="2000" dirty="0" smtClean="0"/>
              <a:t> </a:t>
            </a:r>
            <a:r>
              <a:rPr sz="2000" dirty="0" err="1"/>
              <a:t>della</a:t>
            </a:r>
            <a:r>
              <a:rPr sz="2000" dirty="0"/>
              <a:t> Rete </a:t>
            </a:r>
            <a:r>
              <a:rPr sz="2000" i="1" dirty="0" err="1">
                <a:latin typeface="Lato Regular"/>
                <a:ea typeface="Lato Regular"/>
                <a:cs typeface="Lato Regular"/>
                <a:sym typeface="Lato Regular"/>
              </a:rPr>
              <a:t>Avanguardie</a:t>
            </a:r>
            <a:r>
              <a:rPr sz="2000" i="1" dirty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sz="2000" i="1" dirty="0" smtClean="0">
                <a:latin typeface="Lato Regular"/>
                <a:ea typeface="Lato Regular"/>
                <a:cs typeface="Lato Regular"/>
                <a:sym typeface="Lato Regular"/>
              </a:rPr>
              <a:t>educative</a:t>
            </a:r>
            <a:r>
              <a:rPr lang="it-IT" sz="2000" i="1" dirty="0" smtClean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lang="it-IT" sz="2000" dirty="0" smtClean="0"/>
              <a:t>Roma</a:t>
            </a:r>
            <a:r>
              <a:rPr lang="it-IT" sz="2000" dirty="0"/>
              <a:t>, 11-12 settembre </a:t>
            </a:r>
            <a:r>
              <a:rPr lang="it-IT" sz="2000" dirty="0" smtClean="0"/>
              <a:t>2019 </a:t>
            </a:r>
            <a:endParaRPr lang="it-IT" sz="2000" dirty="0"/>
          </a:p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endParaRPr i="1" dirty="0">
              <a:latin typeface="Lato Regular"/>
              <a:ea typeface="Lato Regular"/>
              <a:cs typeface="Lato Regular"/>
              <a:sym typeface="Lato Regular"/>
            </a:endParaRPr>
          </a:p>
        </p:txBody>
      </p:sp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pic>
        <p:nvPicPr>
          <p:cNvPr id="146" name="Logo_Indire_bianco_per_web.png" descr="Logo_Indire_bianco_per_we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45336" y="8739925"/>
            <a:ext cx="1787128" cy="710384"/>
          </a:xfrm>
          <a:prstGeom prst="rect">
            <a:avLst/>
          </a:prstGeom>
          <a:ln w="3175">
            <a:miter lim="400000"/>
          </a:ln>
        </p:spPr>
      </p:pic>
      <p:pic>
        <p:nvPicPr>
          <p:cNvPr id="147" name="logo corto FSE bianco trasp_Tavola disegno 1.png" descr="logo corto FSE bianco trasp_Tavola disegno 1.pn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9992847" y="8739925"/>
            <a:ext cx="2539294" cy="711201"/>
          </a:xfrm>
          <a:prstGeom prst="rect">
            <a:avLst/>
          </a:prstGeom>
          <a:ln w="3175">
            <a:miter lim="400000"/>
          </a:ln>
        </p:spPr>
      </p:pic>
      <p:pic>
        <p:nvPicPr>
          <p:cNvPr id="148" name="bianco.png" descr="bianco.pn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391201" y="8739925"/>
            <a:ext cx="1894356" cy="710384"/>
          </a:xfrm>
          <a:prstGeom prst="rect">
            <a:avLst/>
          </a:prstGeom>
          <a:ln w="3175">
            <a:miter lim="400000"/>
          </a:ln>
        </p:spPr>
      </p:pic>
      <p:sp>
        <p:nvSpPr>
          <p:cNvPr id="14" name="Rettangolo 13"/>
          <p:cNvSpPr/>
          <p:nvPr/>
        </p:nvSpPr>
        <p:spPr>
          <a:xfrm>
            <a:off x="4338264" y="2884919"/>
            <a:ext cx="49723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0" dirty="0" smtClean="0">
                <a:solidFill>
                  <a:srgbClr val="202124"/>
                </a:solidFill>
                <a:latin typeface="Lato Bold"/>
              </a:rPr>
              <a:t>Trasporto del materiale</a:t>
            </a:r>
            <a:endParaRPr lang="it-IT" sz="2800" dirty="0">
              <a:latin typeface="Lato Bold"/>
            </a:endParaRPr>
          </a:p>
        </p:txBody>
      </p:sp>
      <p:cxnSp>
        <p:nvCxnSpPr>
          <p:cNvPr id="17" name="Connettore 2 16"/>
          <p:cNvCxnSpPr/>
          <p:nvPr/>
        </p:nvCxnSpPr>
        <p:spPr>
          <a:xfrm>
            <a:off x="6605052" y="3366392"/>
            <a:ext cx="188853" cy="2614502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1" name="Rettangolo 20"/>
          <p:cNvSpPr/>
          <p:nvPr/>
        </p:nvSpPr>
        <p:spPr>
          <a:xfrm>
            <a:off x="5667047" y="6162312"/>
            <a:ext cx="32316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0" dirty="0" smtClean="0">
                <a:solidFill>
                  <a:srgbClr val="202124"/>
                </a:solidFill>
                <a:latin typeface="Lato Bold"/>
              </a:rPr>
              <a:t>Acquisto dello strumento musicale da parte della scuola</a:t>
            </a:r>
            <a:endParaRPr lang="it-IT" sz="2400" dirty="0">
              <a:latin typeface="Lato Bold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1928248" y="5368088"/>
            <a:ext cx="35434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0" dirty="0" smtClean="0">
                <a:solidFill>
                  <a:srgbClr val="202124"/>
                </a:solidFill>
                <a:latin typeface="Lato Bold"/>
              </a:rPr>
              <a:t>Attrezzare armadietti</a:t>
            </a:r>
            <a:endParaRPr lang="it-IT" sz="2400" dirty="0">
              <a:latin typeface="Lato Bold"/>
            </a:endParaRPr>
          </a:p>
        </p:txBody>
      </p:sp>
      <p:cxnSp>
        <p:nvCxnSpPr>
          <p:cNvPr id="24" name="Connettore 2 23"/>
          <p:cNvCxnSpPr/>
          <p:nvPr/>
        </p:nvCxnSpPr>
        <p:spPr>
          <a:xfrm flipH="1">
            <a:off x="4572000" y="3406326"/>
            <a:ext cx="2033051" cy="1640639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7" name="Corpo del testo"/>
          <p:cNvSpPr txBox="1"/>
          <p:nvPr/>
        </p:nvSpPr>
        <p:spPr>
          <a:xfrm>
            <a:off x="166156" y="1101912"/>
            <a:ext cx="12638883" cy="5259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>
            <a:lvl1pPr defTabSz="584198">
              <a:defRPr sz="4000" b="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lang="it-IT" sz="3200" dirty="0" smtClean="0"/>
              <a:t>Idea: Aule laboratorio - Scuola secondaria di primo grado</a:t>
            </a:r>
            <a:endParaRPr lang="it-IT" sz="3200" dirty="0"/>
          </a:p>
        </p:txBody>
      </p:sp>
      <p:sp>
        <p:nvSpPr>
          <p:cNvPr id="28" name="Rettangolo 27"/>
          <p:cNvSpPr/>
          <p:nvPr/>
        </p:nvSpPr>
        <p:spPr>
          <a:xfrm>
            <a:off x="1245431" y="1853996"/>
            <a:ext cx="107192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0" dirty="0" smtClean="0">
                <a:solidFill>
                  <a:srgbClr val="202124"/>
                </a:solidFill>
                <a:latin typeface="Lato Bold"/>
              </a:rPr>
              <a:t>Problematiche incontrate e loro soluzione </a:t>
            </a:r>
            <a:endParaRPr lang="it-IT" sz="4000" dirty="0">
              <a:latin typeface="Lato Bold"/>
            </a:endParaRPr>
          </a:p>
        </p:txBody>
      </p:sp>
    </p:spTree>
    <p:extLst>
      <p:ext uri="{BB962C8B-B14F-4D97-AF65-F5344CB8AC3E}">
        <p14:creationId xmlns:p14="http://schemas.microsoft.com/office/powerpoint/2010/main" val="35248407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10447" y="8599251"/>
            <a:ext cx="13017508" cy="1154349"/>
          </a:xfrm>
          <a:prstGeom prst="rect">
            <a:avLst/>
          </a:prstGeom>
          <a:solidFill>
            <a:srgbClr val="2372B6"/>
          </a:solidFill>
          <a:ln w="12700">
            <a:solidFill>
              <a:schemeClr val="bg1"/>
            </a:solidFill>
          </a:ln>
          <a:effectLst>
            <a:outerShdw blurRad="88900" dist="25400" dir="5400000" rotWithShape="0">
              <a:srgbClr val="000000">
                <a:alpha val="34999"/>
              </a:srgbClr>
            </a:outerShdw>
          </a:effectLst>
        </p:spPr>
        <p:txBody>
          <a:bodyPr lIns="65021" tIns="65021" rIns="65021" bIns="65021" anchor="ctr"/>
          <a:lstStyle/>
          <a:p>
            <a:pPr defTabSz="650240">
              <a:defRPr sz="24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3" name="Seminario nazionale della Rete Avanguardie educative"/>
          <p:cNvSpPr txBox="1"/>
          <p:nvPr/>
        </p:nvSpPr>
        <p:spPr>
          <a:xfrm>
            <a:off x="-12708" y="17188"/>
            <a:ext cx="13017508" cy="787591"/>
          </a:xfrm>
          <a:prstGeom prst="rect">
            <a:avLst/>
          </a:prstGeom>
          <a:solidFill>
            <a:srgbClr val="2372B6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/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r>
              <a:rPr sz="2000" dirty="0" err="1"/>
              <a:t>Seminario</a:t>
            </a:r>
            <a:r>
              <a:rPr sz="2000" dirty="0"/>
              <a:t> </a:t>
            </a:r>
            <a:r>
              <a:rPr lang="it-IT" sz="2000" dirty="0" smtClean="0"/>
              <a:t>N</a:t>
            </a:r>
            <a:r>
              <a:rPr sz="2000" dirty="0" err="1" smtClean="0"/>
              <a:t>azionale</a:t>
            </a:r>
            <a:r>
              <a:rPr sz="2000" dirty="0" smtClean="0"/>
              <a:t> </a:t>
            </a:r>
            <a:r>
              <a:rPr sz="2000" dirty="0" err="1"/>
              <a:t>della</a:t>
            </a:r>
            <a:r>
              <a:rPr sz="2000" dirty="0"/>
              <a:t> Rete </a:t>
            </a:r>
            <a:r>
              <a:rPr sz="2000" i="1" dirty="0" err="1">
                <a:latin typeface="Lato Regular"/>
                <a:ea typeface="Lato Regular"/>
                <a:cs typeface="Lato Regular"/>
                <a:sym typeface="Lato Regular"/>
              </a:rPr>
              <a:t>Avanguardie</a:t>
            </a:r>
            <a:r>
              <a:rPr sz="2000" i="1" dirty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sz="2000" i="1" dirty="0" smtClean="0">
                <a:latin typeface="Lato Regular"/>
                <a:ea typeface="Lato Regular"/>
                <a:cs typeface="Lato Regular"/>
                <a:sym typeface="Lato Regular"/>
              </a:rPr>
              <a:t>educative</a:t>
            </a:r>
            <a:r>
              <a:rPr lang="it-IT" sz="2000" i="1" dirty="0" smtClean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lang="it-IT" sz="2000" dirty="0" smtClean="0"/>
              <a:t>Roma</a:t>
            </a:r>
            <a:r>
              <a:rPr lang="it-IT" sz="2000" dirty="0"/>
              <a:t>, 11-12 settembre </a:t>
            </a:r>
            <a:r>
              <a:rPr lang="it-IT" sz="2000" dirty="0" smtClean="0"/>
              <a:t>2019 </a:t>
            </a:r>
            <a:endParaRPr lang="it-IT" sz="2000" dirty="0"/>
          </a:p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endParaRPr i="1" dirty="0">
              <a:latin typeface="Lato Regular"/>
              <a:ea typeface="Lato Regular"/>
              <a:cs typeface="Lato Regular"/>
              <a:sym typeface="Lato Regular"/>
            </a:endParaRPr>
          </a:p>
        </p:txBody>
      </p:sp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pic>
        <p:nvPicPr>
          <p:cNvPr id="146" name="Logo_Indire_bianco_per_web.png" descr="Logo_Indire_bianco_per_we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45336" y="8739925"/>
            <a:ext cx="1787128" cy="710384"/>
          </a:xfrm>
          <a:prstGeom prst="rect">
            <a:avLst/>
          </a:prstGeom>
          <a:ln w="3175">
            <a:miter lim="400000"/>
          </a:ln>
        </p:spPr>
      </p:pic>
      <p:pic>
        <p:nvPicPr>
          <p:cNvPr id="147" name="logo corto FSE bianco trasp_Tavola disegno 1.png" descr="logo corto FSE bianco trasp_Tavola disegno 1.pn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9992847" y="8739925"/>
            <a:ext cx="2539294" cy="711201"/>
          </a:xfrm>
          <a:prstGeom prst="rect">
            <a:avLst/>
          </a:prstGeom>
          <a:ln w="3175">
            <a:miter lim="400000"/>
          </a:ln>
        </p:spPr>
      </p:pic>
      <p:pic>
        <p:nvPicPr>
          <p:cNvPr id="148" name="bianco.png" descr="bianco.pn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391201" y="8739925"/>
            <a:ext cx="1894356" cy="710384"/>
          </a:xfrm>
          <a:prstGeom prst="rect">
            <a:avLst/>
          </a:prstGeom>
          <a:ln w="3175">
            <a:miter lim="400000"/>
          </a:ln>
        </p:spPr>
      </p:pic>
      <p:sp>
        <p:nvSpPr>
          <p:cNvPr id="19" name="Corpo del testo"/>
          <p:cNvSpPr txBox="1"/>
          <p:nvPr/>
        </p:nvSpPr>
        <p:spPr>
          <a:xfrm>
            <a:off x="258354" y="1318206"/>
            <a:ext cx="12521694" cy="5875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>
            <a:lvl1pPr defTabSz="584198">
              <a:defRPr sz="4000" b="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lang="it-IT" sz="3600" dirty="0" smtClean="0"/>
              <a:t>Idea: Aule laboratorio - Scuola secondaria di primo grado</a:t>
            </a:r>
            <a:endParaRPr lang="it-IT" sz="3600" dirty="0"/>
          </a:p>
        </p:txBody>
      </p:sp>
      <p:sp>
        <p:nvSpPr>
          <p:cNvPr id="10" name="Rettangolo 9"/>
          <p:cNvSpPr/>
          <p:nvPr/>
        </p:nvSpPr>
        <p:spPr>
          <a:xfrm>
            <a:off x="391201" y="4410549"/>
            <a:ext cx="37927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0" dirty="0" smtClean="0">
                <a:solidFill>
                  <a:srgbClr val="202124"/>
                </a:solidFill>
                <a:latin typeface="Lato Bold"/>
              </a:rPr>
              <a:t>Complessità</a:t>
            </a:r>
            <a:endParaRPr lang="it-IT" sz="4000" dirty="0">
              <a:latin typeface="Lato Bold"/>
            </a:endParaRPr>
          </a:p>
        </p:txBody>
      </p:sp>
      <p:cxnSp>
        <p:nvCxnSpPr>
          <p:cNvPr id="11" name="Connettore 2 10"/>
          <p:cNvCxnSpPr>
            <a:stCxn id="10" idx="3"/>
          </p:cNvCxnSpPr>
          <p:nvPr/>
        </p:nvCxnSpPr>
        <p:spPr>
          <a:xfrm flipV="1">
            <a:off x="4183957" y="4123174"/>
            <a:ext cx="1910553" cy="641318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" name="Rettangolo 13"/>
          <p:cNvSpPr/>
          <p:nvPr/>
        </p:nvSpPr>
        <p:spPr>
          <a:xfrm>
            <a:off x="6781138" y="3224908"/>
            <a:ext cx="497239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0" dirty="0" smtClean="0">
                <a:solidFill>
                  <a:srgbClr val="202124"/>
                </a:solidFill>
                <a:latin typeface="Lato Bold"/>
              </a:rPr>
              <a:t>Edificio deve contenere molte aule</a:t>
            </a:r>
            <a:endParaRPr lang="it-IT" sz="4000" dirty="0">
              <a:latin typeface="Lato Bold"/>
            </a:endParaRPr>
          </a:p>
        </p:txBody>
      </p:sp>
      <p:cxnSp>
        <p:nvCxnSpPr>
          <p:cNvPr id="17" name="Connettore 2 16"/>
          <p:cNvCxnSpPr>
            <a:stCxn id="10" idx="3"/>
          </p:cNvCxnSpPr>
          <p:nvPr/>
        </p:nvCxnSpPr>
        <p:spPr>
          <a:xfrm>
            <a:off x="4183957" y="4764492"/>
            <a:ext cx="2019461" cy="1151821"/>
          </a:xfrm>
          <a:prstGeom prst="straightConnector1">
            <a:avLst/>
          </a:prstGeom>
          <a:noFill/>
          <a:ln w="5715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0" name="Rettangolo 19"/>
          <p:cNvSpPr/>
          <p:nvPr/>
        </p:nvSpPr>
        <p:spPr>
          <a:xfrm>
            <a:off x="6519201" y="5517402"/>
            <a:ext cx="497239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0" dirty="0" smtClean="0">
                <a:solidFill>
                  <a:srgbClr val="202124"/>
                </a:solidFill>
                <a:latin typeface="Lato Bold"/>
              </a:rPr>
              <a:t>La strutturazione dell’orario</a:t>
            </a:r>
            <a:endParaRPr lang="it-IT" sz="4000" dirty="0">
              <a:latin typeface="Lato Bold"/>
            </a:endParaRPr>
          </a:p>
        </p:txBody>
      </p:sp>
    </p:spTree>
    <p:extLst>
      <p:ext uri="{BB962C8B-B14F-4D97-AF65-F5344CB8AC3E}">
        <p14:creationId xmlns:p14="http://schemas.microsoft.com/office/powerpoint/2010/main" val="30418493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10447" y="8599251"/>
            <a:ext cx="13017508" cy="1154349"/>
          </a:xfrm>
          <a:prstGeom prst="rect">
            <a:avLst/>
          </a:prstGeom>
          <a:solidFill>
            <a:srgbClr val="2372B6"/>
          </a:solidFill>
          <a:ln w="12700">
            <a:solidFill>
              <a:schemeClr val="bg1"/>
            </a:solidFill>
          </a:ln>
          <a:effectLst>
            <a:outerShdw blurRad="88900" dist="25400" dir="5400000" rotWithShape="0">
              <a:srgbClr val="000000">
                <a:alpha val="34999"/>
              </a:srgbClr>
            </a:outerShdw>
          </a:effectLst>
        </p:spPr>
        <p:txBody>
          <a:bodyPr lIns="65021" tIns="65021" rIns="65021" bIns="65021" anchor="ctr"/>
          <a:lstStyle/>
          <a:p>
            <a:pPr defTabSz="650240">
              <a:defRPr sz="24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3" name="Seminario nazionale della Rete Avanguardie educative"/>
          <p:cNvSpPr txBox="1"/>
          <p:nvPr/>
        </p:nvSpPr>
        <p:spPr>
          <a:xfrm>
            <a:off x="-12708" y="17188"/>
            <a:ext cx="13017508" cy="787591"/>
          </a:xfrm>
          <a:prstGeom prst="rect">
            <a:avLst/>
          </a:prstGeom>
          <a:solidFill>
            <a:srgbClr val="2372B6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/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r>
              <a:rPr sz="2000" dirty="0" err="1"/>
              <a:t>Seminario</a:t>
            </a:r>
            <a:r>
              <a:rPr sz="2000" dirty="0"/>
              <a:t> </a:t>
            </a:r>
            <a:r>
              <a:rPr lang="it-IT" sz="2000" dirty="0" smtClean="0"/>
              <a:t>N</a:t>
            </a:r>
            <a:r>
              <a:rPr sz="2000" dirty="0" err="1" smtClean="0"/>
              <a:t>azionale</a:t>
            </a:r>
            <a:r>
              <a:rPr sz="2000" dirty="0" smtClean="0"/>
              <a:t> </a:t>
            </a:r>
            <a:r>
              <a:rPr sz="2000" dirty="0" err="1"/>
              <a:t>della</a:t>
            </a:r>
            <a:r>
              <a:rPr sz="2000" dirty="0"/>
              <a:t> Rete </a:t>
            </a:r>
            <a:r>
              <a:rPr sz="2000" i="1" dirty="0" err="1">
                <a:latin typeface="Lato Regular"/>
                <a:ea typeface="Lato Regular"/>
                <a:cs typeface="Lato Regular"/>
                <a:sym typeface="Lato Regular"/>
              </a:rPr>
              <a:t>Avanguardie</a:t>
            </a:r>
            <a:r>
              <a:rPr sz="2000" i="1" dirty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sz="2000" i="1" dirty="0" smtClean="0">
                <a:latin typeface="Lato Regular"/>
                <a:ea typeface="Lato Regular"/>
                <a:cs typeface="Lato Regular"/>
                <a:sym typeface="Lato Regular"/>
              </a:rPr>
              <a:t>educative</a:t>
            </a:r>
            <a:r>
              <a:rPr lang="it-IT" sz="2000" i="1" dirty="0" smtClean="0">
                <a:latin typeface="Lato Regular"/>
                <a:ea typeface="Lato Regular"/>
                <a:cs typeface="Lato Regular"/>
                <a:sym typeface="Lato Regular"/>
              </a:rPr>
              <a:t> </a:t>
            </a:r>
            <a:r>
              <a:rPr lang="it-IT" sz="2000" dirty="0" smtClean="0"/>
              <a:t>Roma</a:t>
            </a:r>
            <a:r>
              <a:rPr lang="it-IT" sz="2000" dirty="0"/>
              <a:t>, 11-12 settembre </a:t>
            </a:r>
            <a:r>
              <a:rPr lang="it-IT" sz="2000" dirty="0" smtClean="0"/>
              <a:t>2019 </a:t>
            </a:r>
            <a:endParaRPr lang="it-IT" sz="2000" dirty="0"/>
          </a:p>
          <a:p>
            <a:pPr>
              <a:defRPr sz="2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endParaRPr i="1" dirty="0">
              <a:latin typeface="Lato Regular"/>
              <a:ea typeface="Lato Regular"/>
              <a:cs typeface="Lato Regular"/>
              <a:sym typeface="Lato Regular"/>
            </a:endParaRPr>
          </a:p>
        </p:txBody>
      </p:sp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pic>
        <p:nvPicPr>
          <p:cNvPr id="146" name="Logo_Indire_bianco_per_web.png" descr="Logo_Indire_bianco_per_we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45336" y="8739925"/>
            <a:ext cx="1787128" cy="710384"/>
          </a:xfrm>
          <a:prstGeom prst="rect">
            <a:avLst/>
          </a:prstGeom>
          <a:ln w="3175">
            <a:miter lim="400000"/>
          </a:ln>
        </p:spPr>
      </p:pic>
      <p:pic>
        <p:nvPicPr>
          <p:cNvPr id="147" name="logo corto FSE bianco trasp_Tavola disegno 1.png" descr="logo corto FSE bianco trasp_Tavola disegno 1.pn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9992847" y="8739925"/>
            <a:ext cx="2539294" cy="711201"/>
          </a:xfrm>
          <a:prstGeom prst="rect">
            <a:avLst/>
          </a:prstGeom>
          <a:ln w="3175">
            <a:miter lim="400000"/>
          </a:ln>
        </p:spPr>
      </p:pic>
      <p:pic>
        <p:nvPicPr>
          <p:cNvPr id="148" name="bianco.png" descr="bianco.pn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391201" y="8739925"/>
            <a:ext cx="1894356" cy="710384"/>
          </a:xfrm>
          <a:prstGeom prst="rect">
            <a:avLst/>
          </a:prstGeom>
          <a:ln w="3175">
            <a:miter lim="400000"/>
          </a:ln>
        </p:spPr>
      </p:pic>
      <p:sp>
        <p:nvSpPr>
          <p:cNvPr id="19" name="Corpo del testo"/>
          <p:cNvSpPr txBox="1"/>
          <p:nvPr/>
        </p:nvSpPr>
        <p:spPr>
          <a:xfrm>
            <a:off x="403543" y="1838877"/>
            <a:ext cx="12231316" cy="4644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>
            <a:lvl1pPr defTabSz="584198">
              <a:defRPr sz="4000" b="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lang="it-IT" sz="2800" dirty="0" smtClean="0"/>
              <a:t>Idea: Aule laboratorio - Scuola secondaria di primo grado</a:t>
            </a:r>
            <a:endParaRPr lang="it-IT" sz="2800" dirty="0"/>
          </a:p>
        </p:txBody>
      </p:sp>
      <p:sp>
        <p:nvSpPr>
          <p:cNvPr id="10" name="Rettangolo 9"/>
          <p:cNvSpPr/>
          <p:nvPr/>
        </p:nvSpPr>
        <p:spPr>
          <a:xfrm>
            <a:off x="1871530" y="3252669"/>
            <a:ext cx="91347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0" dirty="0" smtClean="0">
                <a:solidFill>
                  <a:srgbClr val="202124"/>
                </a:solidFill>
                <a:latin typeface="Lato Bold"/>
              </a:rPr>
              <a:t>Le aule sono state assegnate  alle varie discipline in base all’orario </a:t>
            </a:r>
            <a:r>
              <a:rPr lang="it-IT" sz="4000" b="0" dirty="0">
                <a:solidFill>
                  <a:srgbClr val="202124"/>
                </a:solidFill>
                <a:latin typeface="Lato Bold"/>
              </a:rPr>
              <a:t>e non in base agli ambiti </a:t>
            </a:r>
            <a:endParaRPr lang="it-IT" sz="4000" dirty="0">
              <a:latin typeface="Lato Bold"/>
            </a:endParaRPr>
          </a:p>
        </p:txBody>
      </p:sp>
    </p:spTree>
    <p:extLst>
      <p:ext uri="{BB962C8B-B14F-4D97-AF65-F5344CB8AC3E}">
        <p14:creationId xmlns:p14="http://schemas.microsoft.com/office/powerpoint/2010/main" val="39902813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6607" tIns="16607" rIns="16607" bIns="16607" numCol="1" spcCol="38100" rtlCol="0" anchor="ctr">
        <a:spAutoFit/>
      </a:bodyPr>
      <a:lstStyle>
        <a:defPPr marL="0" marR="0" indent="0" algn="ctr" defTabSz="58419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6607" tIns="16607" rIns="16607" bIns="16607" numCol="1" spcCol="38100" rtlCol="0" anchor="ctr">
        <a:spAutoFit/>
      </a:bodyPr>
      <a:lstStyle>
        <a:defPPr marL="0" marR="0" indent="0" algn="ctr" defTabSz="58419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6607" tIns="16607" rIns="16607" bIns="16607" numCol="1" spcCol="38100" rtlCol="0" anchor="ctr">
        <a:spAutoFit/>
      </a:bodyPr>
      <a:lstStyle>
        <a:defPPr marL="0" marR="0" indent="0" algn="ctr" defTabSz="58419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6607" tIns="16607" rIns="16607" bIns="16607" numCol="1" spcCol="38100" rtlCol="0" anchor="ctr">
        <a:spAutoFit/>
      </a:bodyPr>
      <a:lstStyle>
        <a:defPPr marL="0" marR="0" indent="0" algn="ctr" defTabSz="58419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980</Words>
  <Application>Microsoft Office PowerPoint</Application>
  <PresentationFormat>Personalizzato</PresentationFormat>
  <Paragraphs>127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31" baseType="lpstr">
      <vt:lpstr>Arial</vt:lpstr>
      <vt:lpstr>Calibri</vt:lpstr>
      <vt:lpstr>Helvetica Light</vt:lpstr>
      <vt:lpstr>Helvetica Neue</vt:lpstr>
      <vt:lpstr>Helvetica Neue Light</vt:lpstr>
      <vt:lpstr>Helvetica Neue Medium</vt:lpstr>
      <vt:lpstr>Helvetica Neue Thin</vt:lpstr>
      <vt:lpstr>Lato Bold</vt:lpstr>
      <vt:lpstr>Lato Light</vt:lpstr>
      <vt:lpstr>Lato Regular</vt:lpstr>
      <vt:lpstr>Times New Roman</vt:lpstr>
      <vt:lpstr>Titillium Web</vt:lpstr>
      <vt:lpstr>White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 Maria</dc:creator>
  <cp:lastModifiedBy>Anna Maria Regis</cp:lastModifiedBy>
  <cp:revision>47</cp:revision>
  <dcterms:modified xsi:type="dcterms:W3CDTF">2019-09-14T07:44:44Z</dcterms:modified>
</cp:coreProperties>
</file>