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35" r:id="rId3"/>
    <p:sldId id="336" r:id="rId4"/>
    <p:sldId id="338" r:id="rId5"/>
    <p:sldId id="339" r:id="rId6"/>
    <p:sldId id="315" r:id="rId7"/>
    <p:sldId id="337" r:id="rId8"/>
    <p:sldId id="333" r:id="rId9"/>
    <p:sldId id="331" r:id="rId10"/>
    <p:sldId id="296" r:id="rId11"/>
    <p:sldId id="312" r:id="rId12"/>
    <p:sldId id="297" r:id="rId13"/>
    <p:sldId id="313" r:id="rId14"/>
    <p:sldId id="322" r:id="rId15"/>
    <p:sldId id="298" r:id="rId16"/>
    <p:sldId id="334" r:id="rId17"/>
    <p:sldId id="340" r:id="rId18"/>
    <p:sldId id="341" r:id="rId19"/>
    <p:sldId id="342" r:id="rId20"/>
    <p:sldId id="343" r:id="rId21"/>
    <p:sldId id="344" r:id="rId22"/>
    <p:sldId id="345" r:id="rId23"/>
    <p:sldId id="314" r:id="rId24"/>
    <p:sldId id="323" r:id="rId25"/>
    <p:sldId id="324" r:id="rId26"/>
    <p:sldId id="316" r:id="rId27"/>
    <p:sldId id="327" r:id="rId28"/>
    <p:sldId id="325" r:id="rId29"/>
    <p:sldId id="330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1D"/>
    <a:srgbClr val="FF832F"/>
    <a:srgbClr val="FF6600"/>
    <a:srgbClr val="FF9933"/>
    <a:srgbClr val="0484E9"/>
    <a:srgbClr val="237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4791807" y="3818059"/>
            <a:ext cx="3421186" cy="1079501"/>
          </a:xfrm>
          <a:prstGeom prst="rect">
            <a:avLst/>
          </a:prstGeom>
        </p:spPr>
        <p:txBody>
          <a:bodyPr lIns="16607" tIns="16607" rIns="16607" bIns="16607" anchor="b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91807" y="4930775"/>
            <a:ext cx="3421186" cy="369522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4791807" y="5362575"/>
            <a:ext cx="3421186" cy="368293"/>
          </a:xfrm>
          <a:prstGeom prst="rect">
            <a:avLst/>
          </a:prstGeom>
        </p:spPr>
        <p:txBody>
          <a:bodyPr lIns="16607" tIns="16607" rIns="16607" bIns="16607">
            <a:sp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22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4791807" y="4271140"/>
            <a:ext cx="3421186" cy="1012028"/>
          </a:xfrm>
          <a:prstGeom prst="rect">
            <a:avLst/>
          </a:prstGeom>
        </p:spPr>
        <p:txBody>
          <a:bodyPr lIns="16607" tIns="16607" rIns="16607" bIns="16607" anchor="ctr">
            <a:sp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sz="quarter" idx="13"/>
          </p:nvPr>
        </p:nvSpPr>
        <p:spPr>
          <a:xfrm>
            <a:off x="4066086" y="3282461"/>
            <a:ext cx="4872628" cy="32509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tangolo"/>
          <p:cNvSpPr/>
          <p:nvPr/>
        </p:nvSpPr>
        <p:spPr>
          <a:xfrm>
            <a:off x="-253162" y="9044369"/>
            <a:ext cx="13511124" cy="1270001"/>
          </a:xfrm>
          <a:prstGeom prst="rect">
            <a:avLst/>
          </a:prstGeom>
          <a:solidFill>
            <a:srgbClr val="2973B4"/>
          </a:solidFill>
          <a:ln w="3175">
            <a:miter lim="400000"/>
          </a:ln>
        </p:spPr>
        <p:txBody>
          <a:bodyPr lIns="16607" tIns="16607" rIns="16607" bIns="16607" anchor="ctr"/>
          <a:lstStyle/>
          <a:p>
            <a:pPr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5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8836" y="90447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56347" y="90447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27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156" y="90447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Rettangolo"/>
          <p:cNvSpPr/>
          <p:nvPr/>
        </p:nvSpPr>
        <p:spPr>
          <a:xfrm>
            <a:off x="-3" y="-6687"/>
            <a:ext cx="13004807" cy="320305"/>
          </a:xfrm>
          <a:prstGeom prst="rect">
            <a:avLst/>
          </a:prstGeom>
          <a:solidFill>
            <a:srgbClr val="2372B6"/>
          </a:solidFill>
          <a:ln w="12700">
            <a:solidFill>
              <a:srgbClr val="4A7EBB"/>
            </a:solidFill>
          </a:ln>
          <a:effectLst>
            <a:outerShdw blurRad="88900" dist="45407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Seminario nazionale della Rete Avanguardie educative - Palermo, 27-28 maggio 2019"/>
          <p:cNvSpPr txBox="1"/>
          <p:nvPr/>
        </p:nvSpPr>
        <p:spPr>
          <a:xfrm>
            <a:off x="-6354" y="-2911"/>
            <a:ext cx="13017508" cy="6174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07" tIns="16607" rIns="16607" bIns="16607" anchor="ctr">
            <a:spAutoFit/>
          </a:bodyPr>
          <a:lstStyle/>
          <a:p>
            <a:pPr>
              <a:defRPr sz="1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Seminario nazionale della Rete </a:t>
            </a:r>
            <a:r>
              <a:rPr i="1">
                <a:latin typeface="Lato Regular"/>
                <a:ea typeface="Lato Regular"/>
                <a:cs typeface="Lato Regular"/>
                <a:sym typeface="Lato Regular"/>
              </a:rPr>
              <a:t>Avanguardie educative </a:t>
            </a:r>
            <a:r>
              <a:t>- Palermo, 27-28 maggio 2019</a:t>
            </a:r>
          </a:p>
        </p:txBody>
      </p:sp>
      <p:sp>
        <p:nvSpPr>
          <p:cNvPr id="1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8B6325-8B83-4A31-BCB5-B1E8374385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300460" algn="l"/>
                <a:tab pos="2600919" algn="l"/>
                <a:tab pos="3901378" algn="l"/>
                <a:tab pos="5201839" algn="l"/>
                <a:tab pos="6502298" algn="l"/>
                <a:tab pos="7802757" algn="l"/>
                <a:tab pos="9103216" algn="l"/>
                <a:tab pos="10403677" algn="l"/>
                <a:tab pos="11704137" algn="l"/>
                <a:tab pos="13004597" algn="l"/>
                <a:tab pos="14305056" algn="l"/>
              </a:tabLst>
              <a:defRPr kern="0" spc="0" baseline="0">
                <a:solidFill>
                  <a:srgbClr val="000000"/>
                </a:solidFill>
                <a:latin typeface="Arial" pitchFamily="18"/>
                <a:cs typeface="Ari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79B667-2474-453B-90BC-6FD450559B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6B32EB-BEF3-4376-86B8-93D60A5E0C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9BC697-5D42-4040-BE87-975FCEECDB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903462" y="8851377"/>
            <a:ext cx="416646" cy="377533"/>
          </a:xfrm>
        </p:spPr>
        <p:txBody>
          <a:bodyPr/>
          <a:lstStyle>
            <a:lvl1pPr>
              <a:defRPr/>
            </a:lvl1pPr>
          </a:lstStyle>
          <a:p>
            <a:pPr lvl="0"/>
            <a:fld id="{724060CE-8029-4D68-9FDD-DDA12FF5236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01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3A3B35-3E67-46C1-9620-8AB9271D29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E5DC1E-DB76-40F9-B989-E1A1ACEA91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85DC30-CC13-4A27-97DE-EF0F2769C0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903462" y="8851377"/>
            <a:ext cx="416646" cy="377533"/>
          </a:xfrm>
        </p:spPr>
        <p:txBody>
          <a:bodyPr/>
          <a:lstStyle>
            <a:lvl1pPr>
              <a:defRPr/>
            </a:lvl1pPr>
          </a:lstStyle>
          <a:p>
            <a:pPr lvl="0"/>
            <a:fld id="{81DA0822-9CAB-40FF-B034-71137BE4D13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5178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sz="quarter" idx="13"/>
          </p:nvPr>
        </p:nvSpPr>
        <p:spPr>
          <a:xfrm>
            <a:off x="4906913" y="3376974"/>
            <a:ext cx="3188679" cy="21268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4791807" y="5478828"/>
            <a:ext cx="3421186" cy="465017"/>
          </a:xfrm>
          <a:prstGeom prst="rect">
            <a:avLst/>
          </a:prstGeom>
        </p:spPr>
        <p:txBody>
          <a:bodyPr lIns="16607" tIns="16607" rIns="16607" bIns="16607" anchor="b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91807" y="5947996"/>
            <a:ext cx="3421186" cy="369522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4791807" y="4337050"/>
            <a:ext cx="3421186" cy="1079500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quarter" idx="13"/>
          </p:nvPr>
        </p:nvSpPr>
        <p:spPr>
          <a:xfrm>
            <a:off x="5116695" y="3483138"/>
            <a:ext cx="4054354" cy="27029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4688009" y="3490057"/>
            <a:ext cx="1743809" cy="1303705"/>
          </a:xfrm>
          <a:prstGeom prst="rect">
            <a:avLst/>
          </a:prstGeom>
        </p:spPr>
        <p:txBody>
          <a:bodyPr lIns="16607" tIns="16607" rIns="16607" bIns="16607" anchor="b">
            <a:normAutofit/>
          </a:bodyPr>
          <a:lstStyle>
            <a:lvl1pPr defTabSz="584199">
              <a:defRPr sz="5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4826977"/>
            <a:ext cx="1743809" cy="1345224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4688009" y="3365500"/>
            <a:ext cx="3628782" cy="705827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4688009" y="3365500"/>
            <a:ext cx="3628782" cy="705827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4129453"/>
            <a:ext cx="3628782" cy="2055203"/>
          </a:xfrm>
          <a:prstGeom prst="rect">
            <a:avLst/>
          </a:prstGeom>
        </p:spPr>
        <p:txBody>
          <a:bodyPr lIns="16607" tIns="16607" rIns="16607" bIns="16607" anchor="ctr">
            <a:normAutofit/>
          </a:bodyPr>
          <a:lstStyle>
            <a:lvl1pPr marL="416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61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05718" indent="-416718" defTabSz="584199">
              <a:spcBef>
                <a:spcPts val="4200"/>
              </a:spcBef>
              <a:buSzPct val="145000"/>
              <a:buFontTx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50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194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quarter" idx="13"/>
          </p:nvPr>
        </p:nvSpPr>
        <p:spPr>
          <a:xfrm>
            <a:off x="5712496" y="4128069"/>
            <a:ext cx="3082804" cy="20552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4688009" y="3365500"/>
            <a:ext cx="3628782" cy="705827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4129453"/>
            <a:ext cx="1743809" cy="2055203"/>
          </a:xfrm>
          <a:prstGeom prst="rect">
            <a:avLst/>
          </a:prstGeom>
        </p:spPr>
        <p:txBody>
          <a:bodyPr lIns="16607" tIns="16607" rIns="16607" bIns="16607" anchor="ctr">
            <a:normAutofit/>
          </a:bodyPr>
          <a:lstStyle>
            <a:lvl1pPr marL="2939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68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79714" indent="-293914" defTabSz="584199">
              <a:spcBef>
                <a:spcPts val="3200"/>
              </a:spcBef>
              <a:buSzPct val="14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26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655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9116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3697653"/>
            <a:ext cx="3628782" cy="2358294"/>
          </a:xfrm>
          <a:prstGeom prst="rect">
            <a:avLst/>
          </a:prstGeom>
        </p:spPr>
        <p:txBody>
          <a:bodyPr lIns="16607" tIns="16607" rIns="16607" bIns="16607" anchor="ctr">
            <a:normAutofit/>
          </a:bodyPr>
          <a:lstStyle>
            <a:lvl1pPr marL="416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61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05718" indent="-416718" defTabSz="584199">
              <a:spcBef>
                <a:spcPts val="4200"/>
              </a:spcBef>
              <a:buSzPct val="145000"/>
              <a:buFontTx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50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194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560526" y="4926622"/>
            <a:ext cx="1979438" cy="13203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502400" y="3573096"/>
            <a:ext cx="1918189" cy="12787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quarter" idx="15"/>
          </p:nvPr>
        </p:nvSpPr>
        <p:spPr>
          <a:xfrm>
            <a:off x="3600205" y="3573096"/>
            <a:ext cx="3917341" cy="261156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948462" y="1095022"/>
            <a:ext cx="10403841" cy="23729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258755" y="3467946"/>
            <a:ext cx="5093548" cy="6285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51345" y="8864146"/>
            <a:ext cx="368763" cy="351995"/>
          </a:xfrm>
          <a:prstGeom prst="rect">
            <a:avLst/>
          </a:prstGeom>
          <a:ln w="3175">
            <a:miter lim="400000"/>
          </a:ln>
        </p:spPr>
        <p:txBody>
          <a:bodyPr wrap="none" lIns="65021" tIns="65021" rIns="65021" bIns="65021" anchor="ctr">
            <a:spAutoFit/>
          </a:bodyPr>
          <a:lstStyle>
            <a:lvl1pPr algn="r" defTabSz="650240">
              <a:defRPr sz="16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71487" marR="0" indent="-471487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06235" marR="0" indent="-449035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33500" marR="0" indent="-41910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74520" marR="0" indent="-50292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87600" marR="0" indent="-55880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-99904" y="0"/>
            <a:ext cx="13004807" cy="9753601"/>
          </a:xfrm>
          <a:prstGeom prst="rect">
            <a:avLst/>
          </a:prstGeom>
          <a:solidFill>
            <a:srgbClr val="FF781D"/>
          </a:solidFill>
          <a:ln w="12700">
            <a:solidFill>
              <a:srgbClr val="4A7EBB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Progetto “Processi di innovazione organizzativa e metodologica - Avanguardie educative”  Codice progetto: 10.2.7.A1-FSEPON-INDIRE-2017-1 CUP: B55G17000000006"/>
          <p:cNvSpPr txBox="1"/>
          <p:nvPr/>
        </p:nvSpPr>
        <p:spPr>
          <a:xfrm>
            <a:off x="-44454" y="9471670"/>
            <a:ext cx="13017508" cy="6015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07" tIns="16607" rIns="16607" bIns="16607" anchor="ctr">
            <a:spAutoFit/>
          </a:bodyPr>
          <a:lstStyle/>
          <a:p>
            <a:pPr defTabSz="180066">
              <a:lnSpc>
                <a:spcPts val="39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Progetto “Processi di innovazione organizzativa e metodologica - Avanguardie educative” </a:t>
            </a:r>
            <a:r>
              <a:rPr>
                <a:solidFill>
                  <a:srgbClr val="000000"/>
                </a:solidFill>
              </a:rPr>
              <a:t> </a:t>
            </a:r>
            <a:r>
              <a:t>Codice progetto: 10.2.7.A1-FSEPON-INDIRE-2017-1 CUP: B55G17000000006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2" name="bianco.png" descr="bi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0137" y="2292950"/>
            <a:ext cx="4370398" cy="1638900"/>
          </a:xfrm>
          <a:prstGeom prst="rect">
            <a:avLst/>
          </a:prstGeom>
          <a:ln w="3175">
            <a:miter lim="400000"/>
          </a:ln>
        </p:spPr>
      </p:pic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656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TITOLO INTERVENTO………………………..…"/>
          <p:cNvSpPr txBox="1"/>
          <p:nvPr/>
        </p:nvSpPr>
        <p:spPr>
          <a:xfrm>
            <a:off x="2429986" y="5460704"/>
            <a:ext cx="9480074" cy="11394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 algn="l" defTabSz="169126">
              <a:lnSpc>
                <a:spcPct val="130000"/>
              </a:lnSpc>
              <a:spcBef>
                <a:spcPts val="200"/>
              </a:spcBef>
              <a:buFont typeface="Arial"/>
              <a:defRPr sz="2700" b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dirty="0"/>
              <a:t>TITOLO </a:t>
            </a:r>
            <a:r>
              <a:rPr dirty="0" smtClean="0"/>
              <a:t>INTERVENTO</a:t>
            </a:r>
            <a:r>
              <a:rPr lang="it-IT" dirty="0" smtClean="0"/>
              <a:t>: </a:t>
            </a:r>
            <a:r>
              <a:rPr lang="it-IT" sz="2700" cap="all" dirty="0" smtClean="0">
                <a:sym typeface="Lato Bold"/>
              </a:rPr>
              <a:t>la </a:t>
            </a:r>
            <a:r>
              <a:rPr lang="it-IT" sz="2700" cap="all" dirty="0">
                <a:sym typeface="Lato Bold"/>
              </a:rPr>
              <a:t>lezione intervallata</a:t>
            </a:r>
            <a:endParaRPr lang="it-IT" cap="all" dirty="0"/>
          </a:p>
          <a:p>
            <a:pPr algn="l" defTabSz="169126">
              <a:lnSpc>
                <a:spcPct val="130000"/>
              </a:lnSpc>
              <a:spcBef>
                <a:spcPts val="200"/>
              </a:spcBef>
              <a:buFont typeface="Arial"/>
              <a:defRPr sz="2700" b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dirty="0" smtClean="0"/>
              <a:t>Nome </a:t>
            </a:r>
            <a:r>
              <a:rPr dirty="0" err="1" smtClean="0"/>
              <a:t>Cognome</a:t>
            </a:r>
            <a:r>
              <a:rPr lang="it-IT" dirty="0" smtClean="0"/>
              <a:t>: Anna Maria Regis</a:t>
            </a:r>
            <a:endParaRPr dirty="0"/>
          </a:p>
        </p:txBody>
      </p:sp>
      <p:sp>
        <p:nvSpPr>
          <p:cNvPr id="14" name="Progetto “Processi di innovazione organizzativa e metodologica - Avanguardie educative”  Codice progetto: 10.2.7.A1-FSEPON-INDIRE-2017-1 CUP: B55G17000000006"/>
          <p:cNvSpPr txBox="1"/>
          <p:nvPr/>
        </p:nvSpPr>
        <p:spPr>
          <a:xfrm>
            <a:off x="-44454" y="9170077"/>
            <a:ext cx="13017508" cy="6015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07" tIns="16607" rIns="16607" bIns="16607" anchor="ctr">
            <a:spAutoFit/>
          </a:bodyPr>
          <a:lstStyle/>
          <a:p>
            <a:pPr defTabSz="180066">
              <a:lnSpc>
                <a:spcPts val="39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 err="1"/>
              <a:t>Progetto</a:t>
            </a:r>
            <a:r>
              <a:rPr dirty="0"/>
              <a:t> “</a:t>
            </a:r>
            <a:r>
              <a:rPr dirty="0" err="1"/>
              <a:t>Processi</a:t>
            </a:r>
            <a:r>
              <a:rPr dirty="0"/>
              <a:t> di </a:t>
            </a:r>
            <a:r>
              <a:rPr dirty="0" err="1"/>
              <a:t>innovazione</a:t>
            </a:r>
            <a:r>
              <a:rPr dirty="0"/>
              <a:t> </a:t>
            </a:r>
            <a:r>
              <a:rPr dirty="0" err="1"/>
              <a:t>organizzativa</a:t>
            </a:r>
            <a:r>
              <a:rPr dirty="0"/>
              <a:t> e </a:t>
            </a:r>
            <a:r>
              <a:rPr dirty="0" err="1"/>
              <a:t>metodologica</a:t>
            </a:r>
            <a:r>
              <a:rPr dirty="0"/>
              <a:t> - </a:t>
            </a:r>
            <a:r>
              <a:rPr dirty="0" err="1"/>
              <a:t>Avanguardie</a:t>
            </a:r>
            <a:r>
              <a:rPr dirty="0"/>
              <a:t> educative”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/>
              <a:t>Codice</a:t>
            </a:r>
            <a:r>
              <a:rPr dirty="0"/>
              <a:t> </a:t>
            </a:r>
            <a:r>
              <a:rPr dirty="0" err="1"/>
              <a:t>progetto</a:t>
            </a:r>
            <a:r>
              <a:rPr dirty="0"/>
              <a:t>: 10.2.7.A1-FSEPON-INDIRE-2017-1 CUP: B55G17000000006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32011" y="3172548"/>
            <a:ext cx="81843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22222"/>
                </a:solidFill>
                <a:latin typeface="Lato Bold"/>
              </a:rPr>
              <a:t>Dalle 8,30 </a:t>
            </a:r>
            <a:r>
              <a:rPr lang="it-IT" dirty="0">
                <a:solidFill>
                  <a:srgbClr val="222222"/>
                </a:solidFill>
                <a:latin typeface="Lato Bold"/>
              </a:rPr>
              <a:t>alle </a:t>
            </a:r>
            <a:r>
              <a:rPr lang="it-IT" dirty="0" smtClean="0">
                <a:solidFill>
                  <a:srgbClr val="222222"/>
                </a:solidFill>
                <a:latin typeface="Lato Bold"/>
              </a:rPr>
              <a:t>9,15 </a:t>
            </a:r>
          </a:p>
          <a:p>
            <a:pPr algn="just"/>
            <a:r>
              <a:rPr lang="it-IT" dirty="0" smtClean="0">
                <a:latin typeface="Lato Bold"/>
              </a:rPr>
              <a:t>Presentazione da parte della docente del nuovo argomento con il supporto della </a:t>
            </a:r>
            <a:r>
              <a:rPr lang="it-IT" dirty="0" err="1" smtClean="0">
                <a:latin typeface="Lato Bold"/>
              </a:rPr>
              <a:t>lim</a:t>
            </a:r>
            <a:r>
              <a:rPr lang="it-IT" dirty="0" smtClean="0">
                <a:latin typeface="Lato Bold"/>
              </a:rPr>
              <a:t>  lezione frontale.</a:t>
            </a:r>
          </a:p>
          <a:p>
            <a:pPr algn="just"/>
            <a:r>
              <a:rPr lang="it-IT" dirty="0" smtClean="0">
                <a:latin typeface="Lato Bold"/>
              </a:rPr>
              <a:t>I concetti  da apprendere contenuti </a:t>
            </a:r>
            <a:r>
              <a:rPr lang="it-IT" dirty="0">
                <a:latin typeface="Lato Bold"/>
              </a:rPr>
              <a:t>n</a:t>
            </a:r>
            <a:r>
              <a:rPr lang="it-IT" dirty="0" smtClean="0">
                <a:latin typeface="Lato Bold"/>
              </a:rPr>
              <a:t>ella lezione sono maggiori rispetto a quelli </a:t>
            </a:r>
            <a:r>
              <a:rPr lang="it-IT" dirty="0">
                <a:latin typeface="Lato Bold"/>
              </a:rPr>
              <a:t>che normalmente si propongono in una singola lezione. </a:t>
            </a:r>
            <a:endParaRPr lang="it-IT" dirty="0" smtClean="0">
              <a:latin typeface="Lato Bold"/>
            </a:endParaRPr>
          </a:p>
          <a:p>
            <a:pPr algn="just"/>
            <a:endParaRPr lang="it-IT" dirty="0">
              <a:latin typeface="Lato Bold"/>
            </a:endParaRPr>
          </a:p>
          <a:p>
            <a:pPr algn="just"/>
            <a:endParaRPr lang="it-IT" dirty="0">
              <a:solidFill>
                <a:srgbClr val="222222"/>
              </a:solidFill>
              <a:latin typeface="Lato Bold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5040" y="4610100"/>
            <a:ext cx="2186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Lato Bold"/>
              </a:rPr>
              <a:t>1</a:t>
            </a:r>
            <a:r>
              <a:rPr lang="it-IT" dirty="0">
                <a:solidFill>
                  <a:srgbClr val="222222"/>
                </a:solidFill>
                <a:latin typeface="Lato Bold"/>
              </a:rPr>
              <a:t>° </a:t>
            </a:r>
            <a:r>
              <a:rPr lang="it-IT" dirty="0" smtClean="0">
                <a:solidFill>
                  <a:srgbClr val="222222"/>
                </a:solidFill>
                <a:latin typeface="Lato Bold"/>
              </a:rPr>
              <a:t>input</a:t>
            </a:r>
            <a:endParaRPr lang="it-IT" dirty="0">
              <a:solidFill>
                <a:srgbClr val="222222"/>
              </a:solidFill>
              <a:latin typeface="Lato Bold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32011" y="5890619"/>
            <a:ext cx="84001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Lato Bold"/>
              </a:rPr>
              <a:t>Dalle </a:t>
            </a:r>
            <a:r>
              <a:rPr lang="it-IT" dirty="0" smtClean="0">
                <a:solidFill>
                  <a:srgbClr val="222222"/>
                </a:solidFill>
                <a:latin typeface="Lato Bold"/>
              </a:rPr>
              <a:t>9,15 alle 9,30</a:t>
            </a: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Lato Bold"/>
              </a:rPr>
              <a:t>Primo </a:t>
            </a:r>
            <a:r>
              <a:rPr lang="it-IT" dirty="0">
                <a:solidFill>
                  <a:srgbClr val="222222"/>
                </a:solidFill>
                <a:latin typeface="Lato Bold"/>
              </a:rPr>
              <a:t>intervallo di 15’, durante i quali non si fa  riferimento al contenuto della lezione. </a:t>
            </a:r>
          </a:p>
        </p:txBody>
      </p:sp>
      <p:cxnSp>
        <p:nvCxnSpPr>
          <p:cNvPr id="7" name="Connettore 2 6"/>
          <p:cNvCxnSpPr>
            <a:stCxn id="2" idx="3"/>
          </p:cNvCxnSpPr>
          <p:nvPr/>
        </p:nvCxnSpPr>
        <p:spPr>
          <a:xfrm flipV="1">
            <a:off x="2431718" y="4026124"/>
            <a:ext cx="1538379" cy="79942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2 16"/>
          <p:cNvCxnSpPr>
            <a:stCxn id="2" idx="3"/>
          </p:cNvCxnSpPr>
          <p:nvPr/>
        </p:nvCxnSpPr>
        <p:spPr>
          <a:xfrm>
            <a:off x="2431718" y="4825544"/>
            <a:ext cx="1538379" cy="1390397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orpo del testo"/>
          <p:cNvSpPr txBox="1"/>
          <p:nvPr/>
        </p:nvSpPr>
        <p:spPr>
          <a:xfrm>
            <a:off x="1563402" y="844276"/>
            <a:ext cx="9844392" cy="1018423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 </a:t>
            </a:r>
          </a:p>
          <a:p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I.C. Karol  </a:t>
            </a:r>
            <a:r>
              <a:rPr lang="it-IT" sz="3200" b="1" dirty="0" err="1" smtClean="0">
                <a:solidFill>
                  <a:schemeClr val="bg1"/>
                </a:solidFill>
                <a:sym typeface="Helvetica Neue"/>
              </a:rPr>
              <a:t>Wojtya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 classe IV A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8959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050" name="Picture 2" descr="http://www.ickarolwojtyla.edu.it/main/wp-content/uploads/2019/05/20171010_093148-2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79" y="2300963"/>
            <a:ext cx="5555413" cy="55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ckarolwojtyla.edu.it/main/wp-content/uploads/2019/05/20171114_092849-2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60" y="3169803"/>
            <a:ext cx="4686573" cy="468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Primo intervallo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6197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04235" y="3222840"/>
            <a:ext cx="702290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Dalle ore 9.30 alle ore 10.15</a:t>
            </a: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La docente  </a:t>
            </a:r>
            <a:r>
              <a:rPr lang="it-IT" dirty="0" smtClean="0"/>
              <a:t>rivisita </a:t>
            </a:r>
            <a:r>
              <a:rPr lang="it-IT" dirty="0"/>
              <a:t>il contenuto della prima sessione cambiando il modo di </a:t>
            </a:r>
            <a:r>
              <a:rPr lang="it-IT" dirty="0" smtClean="0"/>
              <a:t>presentarlo utilizzando la metodologia socratica ove è presente una interazione con gli alunni.</a:t>
            </a:r>
          </a:p>
          <a:p>
            <a:pPr algn="just"/>
            <a:endParaRPr lang="it-IT" dirty="0" smtClean="0">
              <a:solidFill>
                <a:srgbClr val="222222"/>
              </a:solidFill>
              <a:latin typeface="Titillium Web"/>
            </a:endParaRPr>
          </a:p>
          <a:p>
            <a:pPr algn="just"/>
            <a:endParaRPr lang="it-IT" dirty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Dalle 10.15 alle 10.45</a:t>
            </a:r>
            <a:endParaRPr lang="it-IT" dirty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>
                <a:solidFill>
                  <a:srgbClr val="222222"/>
                </a:solidFill>
                <a:latin typeface="Titillium Web"/>
              </a:rPr>
              <a:t>segue un intervallo di </a:t>
            </a:r>
            <a:r>
              <a:rPr lang="it-IT" dirty="0" smtClean="0">
                <a:solidFill>
                  <a:srgbClr val="222222"/>
                </a:solidFill>
                <a:latin typeface="Titillium Web"/>
              </a:rPr>
              <a:t>15’, </a:t>
            </a:r>
            <a:r>
              <a:rPr lang="it-IT" dirty="0">
                <a:solidFill>
                  <a:srgbClr val="222222"/>
                </a:solidFill>
                <a:latin typeface="Titillium Web"/>
              </a:rPr>
              <a:t>durante </a:t>
            </a:r>
            <a:r>
              <a:rPr lang="it-IT" dirty="0" smtClean="0">
                <a:solidFill>
                  <a:srgbClr val="222222"/>
                </a:solidFill>
                <a:latin typeface="Titillium Web"/>
              </a:rPr>
              <a:t>il non viene esser effettuato alcun </a:t>
            </a:r>
            <a:r>
              <a:rPr lang="it-IT" dirty="0">
                <a:solidFill>
                  <a:srgbClr val="222222"/>
                </a:solidFill>
                <a:latin typeface="Titillium Web"/>
              </a:rPr>
              <a:t>riferimento al contenuto della lezione.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91201" y="4700167"/>
            <a:ext cx="2186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2° </a:t>
            </a:r>
            <a:r>
              <a:rPr lang="it-IT" dirty="0">
                <a:solidFill>
                  <a:srgbClr val="222222"/>
                </a:solidFill>
                <a:latin typeface="Titillium Web"/>
              </a:rPr>
              <a:t>input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85557" y="3932156"/>
            <a:ext cx="1204092" cy="983454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ttore 2 13"/>
          <p:cNvCxnSpPr/>
          <p:nvPr/>
        </p:nvCxnSpPr>
        <p:spPr>
          <a:xfrm>
            <a:off x="2285557" y="4915610"/>
            <a:ext cx="1204092" cy="1280741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2677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 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6146" name="Picture 2" descr="http://www.ickarolwojtyla.edu.it/main/wp-content/uploads/2019/05/20171114_092901-2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22" y="2384953"/>
            <a:ext cx="4634124" cy="46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ckarolwojtyla.edu.it/main/wp-content/uploads/2019/05/20171114_092928-2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46" y="3701415"/>
            <a:ext cx="4302541" cy="43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Secondo intervallo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64669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" y="1972817"/>
            <a:ext cx="5147135" cy="25041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8" y="3224908"/>
            <a:ext cx="7134988" cy="3466717"/>
          </a:xfrm>
          <a:prstGeom prst="rect">
            <a:avLst/>
          </a:prstGeom>
        </p:spPr>
      </p:pic>
      <p:sp>
        <p:nvSpPr>
          <p:cNvPr id="4" name="Smile 3"/>
          <p:cNvSpPr/>
          <p:nvPr/>
        </p:nvSpPr>
        <p:spPr>
          <a:xfrm>
            <a:off x="7520473" y="4363043"/>
            <a:ext cx="522515" cy="563988"/>
          </a:xfrm>
          <a:prstGeom prst="smileyFace">
            <a:avLst/>
          </a:prstGeom>
          <a:solidFill>
            <a:srgbClr val="FF0000"/>
          </a:solidFill>
          <a:ln w="31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Smile 14"/>
          <p:cNvSpPr/>
          <p:nvPr/>
        </p:nvSpPr>
        <p:spPr>
          <a:xfrm>
            <a:off x="10886834" y="5174742"/>
            <a:ext cx="522515" cy="563988"/>
          </a:xfrm>
          <a:prstGeom prst="smileyFace">
            <a:avLst/>
          </a:prstGeom>
          <a:solidFill>
            <a:srgbClr val="FF0000"/>
          </a:solidFill>
          <a:ln w="31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Smile 15"/>
          <p:cNvSpPr/>
          <p:nvPr/>
        </p:nvSpPr>
        <p:spPr>
          <a:xfrm>
            <a:off x="9662931" y="4218366"/>
            <a:ext cx="522515" cy="563988"/>
          </a:xfrm>
          <a:prstGeom prst="smileyFace">
            <a:avLst/>
          </a:prstGeom>
          <a:solidFill>
            <a:srgbClr val="FF0000"/>
          </a:solidFill>
          <a:ln w="31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Smile 17"/>
          <p:cNvSpPr/>
          <p:nvPr/>
        </p:nvSpPr>
        <p:spPr>
          <a:xfrm>
            <a:off x="11984751" y="4676272"/>
            <a:ext cx="522515" cy="563988"/>
          </a:xfrm>
          <a:prstGeom prst="smileyFace">
            <a:avLst/>
          </a:prstGeom>
          <a:solidFill>
            <a:srgbClr val="FF0000"/>
          </a:solidFill>
          <a:ln w="31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Smile 18"/>
          <p:cNvSpPr/>
          <p:nvPr/>
        </p:nvSpPr>
        <p:spPr>
          <a:xfrm>
            <a:off x="11346112" y="4693475"/>
            <a:ext cx="522515" cy="563988"/>
          </a:xfrm>
          <a:prstGeom prst="smileyFace">
            <a:avLst/>
          </a:prstGeom>
          <a:solidFill>
            <a:srgbClr val="FF0000"/>
          </a:solidFill>
          <a:ln w="31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94365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90447" y="3059296"/>
            <a:ext cx="65024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Dalle 10.45 alle 11,45 </a:t>
            </a:r>
          </a:p>
          <a:p>
            <a:pPr algn="just"/>
            <a:endParaRPr lang="it-IT" dirty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La docente </a:t>
            </a:r>
            <a:r>
              <a:rPr lang="it-IT" dirty="0"/>
              <a:t>propone </a:t>
            </a:r>
            <a:r>
              <a:rPr lang="it-IT" dirty="0" smtClean="0"/>
              <a:t>attività in cui l’alunno applica </a:t>
            </a:r>
            <a:r>
              <a:rPr lang="it-IT" dirty="0"/>
              <a:t>le conoscenze in contesti di esercitazione </a:t>
            </a:r>
            <a:r>
              <a:rPr lang="it-IT" dirty="0" smtClean="0"/>
              <a:t>, situazioni-problema.</a:t>
            </a:r>
          </a:p>
          <a:p>
            <a:pPr algn="just"/>
            <a:endParaRPr lang="it-IT" dirty="0" smtClean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 smtClean="0"/>
              <a:t>La docente si limita  a girare </a:t>
            </a:r>
            <a:r>
              <a:rPr lang="it-IT" dirty="0"/>
              <a:t>in mezzo agli studenti </a:t>
            </a:r>
            <a:r>
              <a:rPr lang="it-IT" dirty="0" smtClean="0"/>
              <a:t>, ed è a disposizione per chiarimenti.</a:t>
            </a:r>
          </a:p>
          <a:p>
            <a:pPr algn="just"/>
            <a:r>
              <a:rPr lang="it-IT" dirty="0" smtClean="0"/>
              <a:t>Valuta se i concetti sono stati appresi dal lavoro prodotto</a:t>
            </a:r>
            <a:endParaRPr lang="it-IT" dirty="0"/>
          </a:p>
          <a:p>
            <a:pPr algn="just"/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1201" y="4536623"/>
            <a:ext cx="2329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3° </a:t>
            </a:r>
            <a:r>
              <a:rPr lang="it-IT" dirty="0">
                <a:solidFill>
                  <a:srgbClr val="222222"/>
                </a:solidFill>
                <a:latin typeface="Titillium Web"/>
              </a:rPr>
              <a:t>input</a:t>
            </a:r>
          </a:p>
        </p:txBody>
      </p:sp>
      <p:sp>
        <p:nvSpPr>
          <p:cNvPr id="5" name="Parentesi graffa aperta 4"/>
          <p:cNvSpPr/>
          <p:nvPr/>
        </p:nvSpPr>
        <p:spPr>
          <a:xfrm>
            <a:off x="2519265" y="2822038"/>
            <a:ext cx="559837" cy="3858680"/>
          </a:xfrm>
          <a:prstGeom prst="leftBrac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726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13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78758" y="2265565"/>
            <a:ext cx="6307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solidFill>
                  <a:srgbClr val="222222"/>
                </a:solidFill>
                <a:latin typeface="Titillium Web"/>
              </a:rPr>
              <a:t>Dalle </a:t>
            </a:r>
            <a:r>
              <a:rPr lang="it-IT" sz="3200" dirty="0" smtClean="0">
                <a:solidFill>
                  <a:srgbClr val="222222"/>
                </a:solidFill>
                <a:latin typeface="Titillium Web"/>
              </a:rPr>
              <a:t>11.45 </a:t>
            </a:r>
            <a:r>
              <a:rPr lang="it-IT" sz="3200" dirty="0">
                <a:solidFill>
                  <a:srgbClr val="222222"/>
                </a:solidFill>
                <a:latin typeface="Titillium Web"/>
              </a:rPr>
              <a:t>alle </a:t>
            </a:r>
            <a:r>
              <a:rPr lang="it-IT" sz="3200" dirty="0" smtClean="0">
                <a:solidFill>
                  <a:srgbClr val="222222"/>
                </a:solidFill>
                <a:latin typeface="Titillium Web"/>
              </a:rPr>
              <a:t>12,15 </a:t>
            </a:r>
            <a:endParaRPr lang="it-IT" sz="3200" dirty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sz="3200" dirty="0" smtClean="0"/>
              <a:t>verifica finale   </a:t>
            </a:r>
            <a:r>
              <a:rPr lang="it-IT" sz="3200" dirty="0"/>
              <a:t>della comprensione del contenuto della lezione da parte degli </a:t>
            </a:r>
            <a:r>
              <a:rPr lang="it-IT" sz="3200" dirty="0" smtClean="0"/>
              <a:t>studenti con verifiche veloci, test . 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588668" y="6273416"/>
            <a:ext cx="12416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/>
              <a:t>In base agli esiti deciderà se ritarare la lezione soffermandosi sui punti più ostici, proseguire con un approfondimento, o con attività di recupero individualizzata </a:t>
            </a:r>
          </a:p>
        </p:txBody>
      </p:sp>
      <p:sp>
        <p:nvSpPr>
          <p:cNvPr id="7" name="AutoShape 2" descr="Risultati immagini per verif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2" y="2521511"/>
            <a:ext cx="3886596" cy="2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46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B2C540C-B4B0-4260-8146-981BE768D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96" y="7634108"/>
            <a:ext cx="11489623" cy="149805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853"/>
              </a:spcAft>
            </a:pPr>
            <a:r>
              <a:rPr lang="it-IT" sz="2800" b="1" i="1" cap="all" dirty="0" smtClean="0">
                <a:solidFill>
                  <a:srgbClr val="FF000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ALLA </a:t>
            </a:r>
            <a:r>
              <a:rPr lang="it-IT" sz="2800" b="1" i="1" cap="all" dirty="0">
                <a:solidFill>
                  <a:srgbClr val="FF000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SCUOLA PRIMARIA NECESSARIA GUIDA INSEGNANTE</a:t>
            </a:r>
          </a:p>
          <a:p>
            <a:pPr>
              <a:spcAft>
                <a:spcPts val="853"/>
              </a:spcAft>
            </a:pPr>
            <a:r>
              <a:rPr lang="it-IT" sz="2800" b="1" i="1" cap="all" dirty="0">
                <a:solidFill>
                  <a:srgbClr val="FF000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ALLA SCUOLA SECONDARIA Più AUTONOMIA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4FCE4B2-1ECB-4157-A780-44373FC9BD0B}"/>
              </a:ext>
            </a:extLst>
          </p:cNvPr>
          <p:cNvSpPr txBox="1">
            <a:spLocks/>
          </p:cNvSpPr>
          <p:nvPr/>
        </p:nvSpPr>
        <p:spPr>
          <a:xfrm>
            <a:off x="650496" y="332577"/>
            <a:ext cx="11703808" cy="911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 lvl="0" algn="ctr" rtl="0" hangingPunct="0">
              <a:buNone/>
              <a:tabLst/>
              <a:defRPr lang="it-IT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it-IT" sz="6258" b="1" dirty="0" smtClean="0">
                <a:solidFill>
                  <a:srgbClr val="800000"/>
                </a:solidFill>
                <a:highlight>
                  <a:srgbClr val="FFFF00"/>
                </a:highlight>
              </a:rPr>
              <a:t>RELAX</a:t>
            </a:r>
            <a:endParaRPr lang="it-IT" sz="6258" b="1" dirty="0">
              <a:solidFill>
                <a:srgbClr val="800000"/>
              </a:solidFill>
              <a:highlight>
                <a:srgbClr val="FFFF00"/>
              </a:highligh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0496" y="2492624"/>
            <a:ext cx="6975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LA SCELTA DELL’ ATTIVITÀ DA PROPORRE DURANTE LA FASE DI RELAX è MOLTO IMPORTANTE 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5231016" y="4815761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53"/>
              </a:spcAft>
            </a:pPr>
            <a:r>
              <a:rPr lang="it-IT" sz="3200" cap="all" dirty="0" smtClean="0">
                <a:solidFill>
                  <a:srgbClr val="7030A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DEVE </a:t>
            </a:r>
            <a:r>
              <a:rPr lang="it-IT" sz="3200" cap="all" dirty="0">
                <a:solidFill>
                  <a:srgbClr val="7030A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ESSERE TOTALMENTE SCOLLEGATA DALLE  </a:t>
            </a:r>
            <a:r>
              <a:rPr lang="it-IT" sz="3200" cap="all" dirty="0" err="1">
                <a:solidFill>
                  <a:srgbClr val="7030A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it-IT" sz="3200" cap="all" dirty="0">
                <a:solidFill>
                  <a:srgbClr val="7030A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DIDATTICHE PROPOSTE</a:t>
            </a:r>
            <a:endParaRPr lang="it-IT" sz="3200" cap="all" dirty="0">
              <a:solidFill>
                <a:srgbClr val="7030A0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7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98881-36BA-4F1E-8327-658CE5ED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590" y="88331"/>
            <a:ext cx="6076712" cy="1142181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551" dirty="0">
                <a:solidFill>
                  <a:srgbClr val="FF0000"/>
                </a:solidFill>
              </a:rPr>
              <a:t>MANIPOLARE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84E4563-E121-49EC-9D62-694E5A6DB3BC}"/>
              </a:ext>
            </a:extLst>
          </p:cNvPr>
          <p:cNvSpPr txBox="1">
            <a:spLocks/>
          </p:cNvSpPr>
          <p:nvPr/>
        </p:nvSpPr>
        <p:spPr>
          <a:xfrm>
            <a:off x="3446599" y="1033462"/>
            <a:ext cx="5857803" cy="14139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120" dirty="0">
                <a:solidFill>
                  <a:srgbClr val="FF0000"/>
                </a:solidFill>
              </a:rPr>
              <a:t>COLORARE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6DE6E90-9A5D-40DF-8054-69413C963294}"/>
              </a:ext>
            </a:extLst>
          </p:cNvPr>
          <p:cNvSpPr txBox="1">
            <a:spLocks/>
          </p:cNvSpPr>
          <p:nvPr/>
        </p:nvSpPr>
        <p:spPr>
          <a:xfrm>
            <a:off x="3321102" y="2098284"/>
            <a:ext cx="5857803" cy="5137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120" dirty="0">
                <a:solidFill>
                  <a:srgbClr val="FF0000"/>
                </a:solidFill>
              </a:rPr>
              <a:t>GIOCARE IN GIARDINO</a:t>
            </a:r>
          </a:p>
          <a:p>
            <a:pPr algn="ctr"/>
            <a:r>
              <a:rPr lang="it-IT" sz="5120" dirty="0">
                <a:solidFill>
                  <a:srgbClr val="FF0000"/>
                </a:solidFill>
              </a:rPr>
              <a:t>ASCOLTARE</a:t>
            </a:r>
          </a:p>
          <a:p>
            <a:pPr algn="ctr"/>
            <a:r>
              <a:rPr lang="it-IT" sz="5120" dirty="0">
                <a:solidFill>
                  <a:srgbClr val="FF0000"/>
                </a:solidFill>
              </a:rPr>
              <a:t> MUSICA</a:t>
            </a:r>
          </a:p>
          <a:p>
            <a:pPr algn="ctr"/>
            <a:r>
              <a:rPr lang="it-IT" sz="5120" dirty="0">
                <a:solidFill>
                  <a:srgbClr val="FF0000"/>
                </a:solidFill>
              </a:rPr>
              <a:t>ESERCIZI</a:t>
            </a:r>
          </a:p>
          <a:p>
            <a:pPr algn="ctr"/>
            <a:r>
              <a:rPr lang="it-IT" sz="5120" dirty="0">
                <a:solidFill>
                  <a:srgbClr val="FF0000"/>
                </a:solidFill>
              </a:rPr>
              <a:t>MOTORI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032B3D2-E78F-4D03-8CBB-1F1ABEE2B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50" y="120066"/>
            <a:ext cx="4223542" cy="29986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A6AAEE5-2299-4350-B887-889F1762A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6" y="3150448"/>
            <a:ext cx="3861686" cy="34844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B31EF2E-1C40-44F5-BD6A-729D69DA9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9" y="213481"/>
            <a:ext cx="3144991" cy="33103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06C8E4B-7A9C-4844-B847-19C20C2B3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95" y="1891143"/>
            <a:ext cx="2080292" cy="36982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095F5D6-22D6-410A-9578-FC647C4657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67" y="6108669"/>
            <a:ext cx="5484634" cy="36449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EB3A630-0D46-4910-844B-B0D36B039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0" y="7094396"/>
            <a:ext cx="4927219" cy="244572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9B13879-7969-43CE-BA48-BAB45DA6E9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" y="4417580"/>
            <a:ext cx="4525845" cy="26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091EB31-804A-4406-8F41-37B5E14C87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747" y="169629"/>
          <a:ext cx="12571306" cy="9604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492">
                  <a:extLst>
                    <a:ext uri="{9D8B030D-6E8A-4147-A177-3AD203B41FA5}">
                      <a16:colId xmlns:a16="http://schemas.microsoft.com/office/drawing/2014/main" val="731451339"/>
                    </a:ext>
                  </a:extLst>
                </a:gridCol>
                <a:gridCol w="764190">
                  <a:extLst>
                    <a:ext uri="{9D8B030D-6E8A-4147-A177-3AD203B41FA5}">
                      <a16:colId xmlns:a16="http://schemas.microsoft.com/office/drawing/2014/main" val="1462106567"/>
                    </a:ext>
                  </a:extLst>
                </a:gridCol>
                <a:gridCol w="2818345">
                  <a:extLst>
                    <a:ext uri="{9D8B030D-6E8A-4147-A177-3AD203B41FA5}">
                      <a16:colId xmlns:a16="http://schemas.microsoft.com/office/drawing/2014/main" val="366925147"/>
                    </a:ext>
                  </a:extLst>
                </a:gridCol>
                <a:gridCol w="694226">
                  <a:extLst>
                    <a:ext uri="{9D8B030D-6E8A-4147-A177-3AD203B41FA5}">
                      <a16:colId xmlns:a16="http://schemas.microsoft.com/office/drawing/2014/main" val="3067636514"/>
                    </a:ext>
                  </a:extLst>
                </a:gridCol>
                <a:gridCol w="2499174">
                  <a:extLst>
                    <a:ext uri="{9D8B030D-6E8A-4147-A177-3AD203B41FA5}">
                      <a16:colId xmlns:a16="http://schemas.microsoft.com/office/drawing/2014/main" val="1784153333"/>
                    </a:ext>
                  </a:extLst>
                </a:gridCol>
                <a:gridCol w="1570539">
                  <a:extLst>
                    <a:ext uri="{9D8B030D-6E8A-4147-A177-3AD203B41FA5}">
                      <a16:colId xmlns:a16="http://schemas.microsoft.com/office/drawing/2014/main" val="3253660401"/>
                    </a:ext>
                  </a:extLst>
                </a:gridCol>
                <a:gridCol w="2022340">
                  <a:extLst>
                    <a:ext uri="{9D8B030D-6E8A-4147-A177-3AD203B41FA5}">
                      <a16:colId xmlns:a16="http://schemas.microsoft.com/office/drawing/2014/main" val="4053505910"/>
                    </a:ext>
                  </a:extLst>
                </a:gridCol>
              </a:tblGrid>
              <a:tr h="138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300" dirty="0">
                          <a:effectLst/>
                          <a:highlight>
                            <a:srgbClr val="FFFF00"/>
                          </a:highlight>
                        </a:rPr>
                        <a:t>Fase 1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300" dirty="0">
                          <a:effectLst/>
                          <a:highlight>
                            <a:srgbClr val="FFFF00"/>
                          </a:highlight>
                        </a:rPr>
                        <a:t>Introduzione </a:t>
                      </a:r>
                      <a:endParaRPr lang="it-IT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highlight>
                            <a:srgbClr val="00FFFF"/>
                          </a:highlight>
                        </a:rPr>
                        <a:t>Fase 2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highlight>
                            <a:srgbClr val="00FFFF"/>
                          </a:highlight>
                        </a:rPr>
                        <a:t>Relax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Fase 3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Espansione</a:t>
                      </a:r>
                      <a:endParaRPr lang="it-IT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highlight>
                            <a:srgbClr val="00FFFF"/>
                          </a:highlight>
                        </a:rPr>
                        <a:t>Fase 4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highlight>
                            <a:srgbClr val="00FFFF"/>
                          </a:highlight>
                        </a:rPr>
                        <a:t>Relax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Fase 5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Valutazione formativa</a:t>
                      </a:r>
                      <a:endParaRPr lang="it-IT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Fase 6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Monitoraggio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u="sng" dirty="0">
                          <a:effectLst/>
                        </a:rPr>
                        <a:t>Fase 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Approfondimento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Riallineamento</a:t>
                      </a:r>
                      <a:endParaRPr lang="it-IT" sz="20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6659946"/>
                  </a:ext>
                </a:extLst>
              </a:tr>
              <a:tr h="807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Introduzione del tema e presentazione chiavi di lettura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Attraverso presentazione ppt o video</a:t>
                      </a:r>
                      <a:endParaRPr lang="it-IT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 individuale di relax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Ripresa del tema trattato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 Carattere non astratto e non mediato solo dalla parola del docente ma dalla partecipazione attiva degli alunni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Massima libertà.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Può essere  attività col gruppo classe o attività per gruppi</a:t>
                      </a:r>
                      <a:endParaRPr lang="it-IT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Attività individuale di relax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Attività individuale 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o di gruppo(soprattutto scuola primaria)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it-IT" sz="2600" dirty="0" err="1">
                          <a:effectLst/>
                          <a:highlight>
                            <a:srgbClr val="FFFF00"/>
                          </a:highlight>
                        </a:rPr>
                        <a:t>Problem</a:t>
                      </a: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 solving, mappe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Concettuali, 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esercizi,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ricerche, 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costruzione brevi contenuti multimediali.</a:t>
                      </a:r>
                      <a:endParaRPr lang="it-IT" sz="2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600" dirty="0">
                          <a:effectLst/>
                          <a:highlight>
                            <a:srgbClr val="FFFF00"/>
                          </a:highlight>
                        </a:rPr>
                        <a:t>Verificare che nessuno studente rimanga indietro</a:t>
                      </a:r>
                      <a:endParaRPr lang="it-IT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Monitoraggio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test a risposta multipla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o altra tipologia di verifica veloce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00FFFF"/>
                          </a:highlight>
                        </a:rPr>
                        <a:t>(anche con tablet o altri dispositivi)</a:t>
                      </a:r>
                      <a:endParaRPr lang="it-IT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Se si ottengono buoni risultati dalla maggior parte degli alunni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Per potenziare le conoscenze apprese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2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</a:rPr>
                        <a:t>Per riallineare gli apprendimenti se non si ottengono buoni risultati degli alunni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</a:rPr>
                        <a:t>Collaborazione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</a:rPr>
                        <a:t>Peer to peer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3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it-IT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513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3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Corpo del testo"/>
          <p:cNvSpPr txBox="1"/>
          <p:nvPr/>
        </p:nvSpPr>
        <p:spPr>
          <a:xfrm>
            <a:off x="1876924" y="929460"/>
            <a:ext cx="9844392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2800" b="1" dirty="0" err="1">
                <a:latin typeface="Lato Bold"/>
                <a:ea typeface="Helvetica Neue"/>
                <a:cs typeface="Helvetica Neue"/>
                <a:sym typeface="Helvetica Neue"/>
              </a:rPr>
              <a:t>Spaced</a:t>
            </a:r>
            <a:r>
              <a:rPr lang="it-IT" sz="2800" b="1" dirty="0">
                <a:latin typeface="Lato Bold"/>
                <a:ea typeface="Helvetica Neue"/>
                <a:cs typeface="Helvetica Neue"/>
                <a:sym typeface="Helvetica Neue"/>
              </a:rPr>
              <a:t> Learning (Apprendimento intervallato</a:t>
            </a:r>
            <a:r>
              <a:rPr lang="it-IT" sz="3200" b="1" dirty="0" smtClean="0">
                <a:sym typeface="Helvetica Neue"/>
              </a:rPr>
              <a:t>)</a:t>
            </a:r>
            <a:endParaRPr lang="it-IT" sz="3200" b="1" dirty="0">
              <a:sym typeface="Helvetica Neue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1202" y="2113543"/>
            <a:ext cx="3154432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3600" dirty="0" smtClean="0"/>
              <a:t>Che </a:t>
            </a:r>
            <a:r>
              <a:rPr lang="it-IT" sz="3600" dirty="0"/>
              <a:t>cos’è? </a:t>
            </a:r>
            <a:endParaRPr lang="it-IT" sz="3600" b="0" dirty="0">
              <a:solidFill>
                <a:srgbClr val="444444"/>
              </a:solidFill>
              <a:latin typeface="OpenDyslexicAlt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40013" y="1949135"/>
            <a:ext cx="65024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it-IT" sz="3600" dirty="0"/>
              <a:t>Particolare articolazione del </a:t>
            </a:r>
            <a:endParaRPr lang="it-IT" sz="3600" dirty="0" smtClean="0"/>
          </a:p>
          <a:p>
            <a:r>
              <a:rPr lang="it-IT" sz="3600" dirty="0" smtClean="0"/>
              <a:t>TEMPO LEZIONE</a:t>
            </a:r>
            <a:endParaRPr lang="it-IT" sz="3600" b="0" dirty="0">
              <a:solidFill>
                <a:srgbClr val="444444"/>
              </a:solidFill>
              <a:latin typeface="OpenDyslexicAlta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3545634" y="2393442"/>
            <a:ext cx="1362268" cy="1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ttangolo 8"/>
          <p:cNvSpPr/>
          <p:nvPr/>
        </p:nvSpPr>
        <p:spPr>
          <a:xfrm>
            <a:off x="5172124" y="4997194"/>
            <a:ext cx="650239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3600" dirty="0"/>
              <a:t>MASSIMIZZARE la concentrazione e il lavoro cognitivo degli studenti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91202" y="5456751"/>
            <a:ext cx="31544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3600" dirty="0" smtClean="0"/>
              <a:t>Obiettivo ? </a:t>
            </a:r>
            <a:endParaRPr lang="it-IT" sz="3600" b="0" dirty="0">
              <a:solidFill>
                <a:srgbClr val="444444"/>
              </a:solidFill>
              <a:latin typeface="OpenDyslexicAlta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3677745" y="5874356"/>
            <a:ext cx="1362268" cy="1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74553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D16D8A-5698-4BD6-9309-E640F41701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0240" y="358104"/>
          <a:ext cx="11704320" cy="9211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7394">
                  <a:extLst>
                    <a:ext uri="{9D8B030D-6E8A-4147-A177-3AD203B41FA5}">
                      <a16:colId xmlns:a16="http://schemas.microsoft.com/office/drawing/2014/main" val="3767669217"/>
                    </a:ext>
                  </a:extLst>
                </a:gridCol>
                <a:gridCol w="4414869">
                  <a:extLst>
                    <a:ext uri="{9D8B030D-6E8A-4147-A177-3AD203B41FA5}">
                      <a16:colId xmlns:a16="http://schemas.microsoft.com/office/drawing/2014/main" val="1075011555"/>
                    </a:ext>
                  </a:extLst>
                </a:gridCol>
                <a:gridCol w="4162057">
                  <a:extLst>
                    <a:ext uri="{9D8B030D-6E8A-4147-A177-3AD203B41FA5}">
                      <a16:colId xmlns:a16="http://schemas.microsoft.com/office/drawing/2014/main" val="2159241318"/>
                    </a:ext>
                  </a:extLst>
                </a:gridCol>
              </a:tblGrid>
              <a:tr h="99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FFFF00"/>
                          </a:highlight>
                        </a:rPr>
                        <a:t>Scuola primaria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highlight>
                            <a:srgbClr val="00FFFF"/>
                          </a:highlight>
                        </a:rPr>
                        <a:t>Scuola secondaria 1° grado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highlight>
                            <a:srgbClr val="00FF00"/>
                          </a:highlight>
                        </a:rPr>
                        <a:t>Scuola secondaria 2° grado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0818773"/>
                  </a:ext>
                </a:extLst>
              </a:tr>
              <a:tr h="82140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FFFF00"/>
                          </a:highlight>
                        </a:rPr>
                        <a:t>Tempi più lunghi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FFFF00"/>
                          </a:highlight>
                        </a:rPr>
                        <a:t>Valutazione formativa attraverso attività di gruppo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Tempi più ristretti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Pause più corte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Verifica finale individuale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Uso di tablet o altri dispositivi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FF"/>
                          </a:highlight>
                        </a:rPr>
                        <a:t>Fase di approfondimento o riallineamento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Tempi più ristretti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Pause più corte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Verifica finale individuale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Uso di tablet o altri dispositivi</a:t>
                      </a:r>
                      <a:endParaRPr lang="it-IT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2800" dirty="0">
                          <a:effectLst/>
                          <a:highlight>
                            <a:srgbClr val="00FF00"/>
                          </a:highlight>
                        </a:rPr>
                        <a:t>Fase di approfondimento o riallineamento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28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28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5" y="2065912"/>
            <a:ext cx="12263333" cy="55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7" y="1761415"/>
            <a:ext cx="10521839" cy="68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1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ym typeface="Helvetica Neue"/>
              </a:rPr>
              <a:t>Attività di gruppo </a:t>
            </a:r>
            <a:endParaRPr lang="it-IT" sz="3200" b="1" dirty="0"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72" y="4682739"/>
            <a:ext cx="7803323" cy="37914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7" y="1741591"/>
            <a:ext cx="6132639" cy="2979700"/>
          </a:xfrm>
          <a:prstGeom prst="rect">
            <a:avLst/>
          </a:prstGeom>
        </p:spPr>
      </p:pic>
      <p:sp>
        <p:nvSpPr>
          <p:cNvPr id="16" name="Smile 15"/>
          <p:cNvSpPr/>
          <p:nvPr/>
        </p:nvSpPr>
        <p:spPr>
          <a:xfrm>
            <a:off x="4763772" y="4949607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Smile 16"/>
          <p:cNvSpPr/>
          <p:nvPr/>
        </p:nvSpPr>
        <p:spPr>
          <a:xfrm>
            <a:off x="11262494" y="4557672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69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40" y="4567192"/>
            <a:ext cx="7940650" cy="3858168"/>
          </a:xfrm>
          <a:prstGeom prst="rect">
            <a:avLst/>
          </a:prstGeom>
        </p:spPr>
      </p:pic>
      <p:sp>
        <p:nvSpPr>
          <p:cNvPr id="6" name="Smile 5"/>
          <p:cNvSpPr/>
          <p:nvPr/>
        </p:nvSpPr>
        <p:spPr>
          <a:xfrm>
            <a:off x="4728818" y="5819878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Smile 14"/>
          <p:cNvSpPr/>
          <p:nvPr/>
        </p:nvSpPr>
        <p:spPr>
          <a:xfrm>
            <a:off x="3712440" y="6609062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Smile 15"/>
          <p:cNvSpPr/>
          <p:nvPr/>
        </p:nvSpPr>
        <p:spPr>
          <a:xfrm>
            <a:off x="9477534" y="7759333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7" y="1740324"/>
            <a:ext cx="6880261" cy="3342951"/>
          </a:xfrm>
          <a:prstGeom prst="rect">
            <a:avLst/>
          </a:prstGeom>
        </p:spPr>
      </p:pic>
      <p:sp>
        <p:nvSpPr>
          <p:cNvPr id="21" name="Smile 20"/>
          <p:cNvSpPr/>
          <p:nvPr/>
        </p:nvSpPr>
        <p:spPr>
          <a:xfrm>
            <a:off x="3580540" y="2890030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Smile 24"/>
          <p:cNvSpPr/>
          <p:nvPr/>
        </p:nvSpPr>
        <p:spPr>
          <a:xfrm>
            <a:off x="5498397" y="3142528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Smile 25"/>
          <p:cNvSpPr/>
          <p:nvPr/>
        </p:nvSpPr>
        <p:spPr>
          <a:xfrm>
            <a:off x="2165870" y="2822038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Smile 26"/>
          <p:cNvSpPr/>
          <p:nvPr/>
        </p:nvSpPr>
        <p:spPr>
          <a:xfrm>
            <a:off x="2165870" y="3678422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Smile 27"/>
          <p:cNvSpPr/>
          <p:nvPr/>
        </p:nvSpPr>
        <p:spPr>
          <a:xfrm>
            <a:off x="5240740" y="2162235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Corpo del testo"/>
          <p:cNvSpPr txBox="1"/>
          <p:nvPr/>
        </p:nvSpPr>
        <p:spPr>
          <a:xfrm>
            <a:off x="1288687" y="1015401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ym typeface="Helvetica Neue"/>
              </a:rPr>
              <a:t>Attività di gruppo </a:t>
            </a:r>
            <a:endParaRPr lang="it-IT" sz="3200" b="1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4772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 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6" name="Smile 5"/>
          <p:cNvSpPr/>
          <p:nvPr/>
        </p:nvSpPr>
        <p:spPr>
          <a:xfrm>
            <a:off x="4728818" y="5819878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Smile 14"/>
          <p:cNvSpPr/>
          <p:nvPr/>
        </p:nvSpPr>
        <p:spPr>
          <a:xfrm>
            <a:off x="3712440" y="6609062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7" y="1740324"/>
            <a:ext cx="6880261" cy="3342951"/>
          </a:xfrm>
          <a:prstGeom prst="rect">
            <a:avLst/>
          </a:prstGeom>
        </p:spPr>
      </p:pic>
      <p:sp>
        <p:nvSpPr>
          <p:cNvPr id="21" name="Smile 20"/>
          <p:cNvSpPr/>
          <p:nvPr/>
        </p:nvSpPr>
        <p:spPr>
          <a:xfrm>
            <a:off x="3580540" y="2890030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Smile 24"/>
          <p:cNvSpPr/>
          <p:nvPr/>
        </p:nvSpPr>
        <p:spPr>
          <a:xfrm>
            <a:off x="5498397" y="3142528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Smile 25"/>
          <p:cNvSpPr/>
          <p:nvPr/>
        </p:nvSpPr>
        <p:spPr>
          <a:xfrm>
            <a:off x="2165870" y="2822038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Smile 26"/>
          <p:cNvSpPr/>
          <p:nvPr/>
        </p:nvSpPr>
        <p:spPr>
          <a:xfrm>
            <a:off x="2165870" y="3678422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Smile 27"/>
          <p:cNvSpPr/>
          <p:nvPr/>
        </p:nvSpPr>
        <p:spPr>
          <a:xfrm>
            <a:off x="5240740" y="2162235"/>
            <a:ext cx="515313" cy="585479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85" y="1780509"/>
            <a:ext cx="13004800" cy="6318716"/>
          </a:xfrm>
          <a:prstGeom prst="rect">
            <a:avLst/>
          </a:prstGeom>
        </p:spPr>
      </p:pic>
      <p:sp>
        <p:nvSpPr>
          <p:cNvPr id="2" name="Smile 1"/>
          <p:cNvSpPr/>
          <p:nvPr/>
        </p:nvSpPr>
        <p:spPr>
          <a:xfrm>
            <a:off x="4860057" y="2850737"/>
            <a:ext cx="632965" cy="707248"/>
          </a:xfrm>
          <a:prstGeom prst="smileyFace">
            <a:avLst/>
          </a:prstGeom>
          <a:solidFill>
            <a:srgbClr val="FF0000"/>
          </a:solidFill>
          <a:ln w="381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Smile 21"/>
          <p:cNvSpPr/>
          <p:nvPr/>
        </p:nvSpPr>
        <p:spPr>
          <a:xfrm>
            <a:off x="4815075" y="2829145"/>
            <a:ext cx="632965" cy="707248"/>
          </a:xfrm>
          <a:prstGeom prst="smileyFace">
            <a:avLst/>
          </a:prstGeom>
          <a:solidFill>
            <a:srgbClr val="FF0000"/>
          </a:solidFill>
          <a:ln w="381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Smile 23"/>
          <p:cNvSpPr/>
          <p:nvPr/>
        </p:nvSpPr>
        <p:spPr>
          <a:xfrm>
            <a:off x="6116333" y="3595859"/>
            <a:ext cx="632965" cy="707248"/>
          </a:xfrm>
          <a:prstGeom prst="smileyFace">
            <a:avLst/>
          </a:prstGeom>
          <a:solidFill>
            <a:srgbClr val="FF0000"/>
          </a:solidFill>
          <a:ln w="381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ym typeface="Helvetica Neue"/>
              </a:rPr>
              <a:t>Attività di gruppo </a:t>
            </a:r>
            <a:endParaRPr lang="it-IT" sz="3200" b="1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7895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ym typeface="Helvetica Neue"/>
              </a:rPr>
              <a:t>Prodotti realizzati dagli alunni</a:t>
            </a:r>
            <a:endParaRPr lang="it-IT" sz="3200" b="1" dirty="0"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3" y="1741590"/>
            <a:ext cx="12173896" cy="59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5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8" y="1929668"/>
            <a:ext cx="11129460" cy="5407534"/>
          </a:xfrm>
          <a:prstGeom prst="rect">
            <a:avLst/>
          </a:prstGeom>
        </p:spPr>
      </p:pic>
      <p:sp>
        <p:nvSpPr>
          <p:cNvPr id="12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ym typeface="Helvetica Neue"/>
              </a:rPr>
              <a:t>Prodotti realizzati dagli alunni</a:t>
            </a:r>
            <a:endParaRPr lang="it-IT" sz="3200" b="1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027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1741590"/>
            <a:ext cx="13004800" cy="6327090"/>
          </a:xfrm>
          <a:prstGeom prst="rect">
            <a:avLst/>
          </a:prstGeom>
        </p:spPr>
      </p:pic>
      <p:sp>
        <p:nvSpPr>
          <p:cNvPr id="12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ym typeface="Helvetica Neue"/>
              </a:rPr>
              <a:t>Prodotti realizzati dagli alunni</a:t>
            </a:r>
            <a:endParaRPr lang="it-IT" sz="3200" b="1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2315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2" y="2098734"/>
            <a:ext cx="12111135" cy="5884506"/>
          </a:xfrm>
          <a:prstGeom prst="rect">
            <a:avLst/>
          </a:prstGeom>
        </p:spPr>
      </p:pic>
      <p:sp>
        <p:nvSpPr>
          <p:cNvPr id="11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smtClean="0">
                <a:sym typeface="Helvetica Neue"/>
              </a:rPr>
              <a:t>Prodotti realizzati dagli alunni</a:t>
            </a:r>
            <a:endParaRPr lang="it-IT" sz="3200" b="1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881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Corpo del testo"/>
          <p:cNvSpPr txBox="1"/>
          <p:nvPr/>
        </p:nvSpPr>
        <p:spPr>
          <a:xfrm>
            <a:off x="1876924" y="929460"/>
            <a:ext cx="9844392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2800" b="1" dirty="0" err="1">
                <a:latin typeface="Lato Bold"/>
                <a:ea typeface="Helvetica Neue"/>
                <a:cs typeface="Helvetica Neue"/>
                <a:sym typeface="Helvetica Neue"/>
              </a:rPr>
              <a:t>Spaced</a:t>
            </a:r>
            <a:r>
              <a:rPr lang="it-IT" sz="2800" b="1" dirty="0">
                <a:latin typeface="Lato Bold"/>
                <a:ea typeface="Helvetica Neue"/>
                <a:cs typeface="Helvetica Neue"/>
                <a:sym typeface="Helvetica Neue"/>
              </a:rPr>
              <a:t> Learning (Apprendimento intervallato</a:t>
            </a:r>
            <a:r>
              <a:rPr lang="it-IT" sz="3200" b="1" dirty="0" smtClean="0">
                <a:sym typeface="Helvetica Neue"/>
              </a:rPr>
              <a:t>)</a:t>
            </a:r>
            <a:endParaRPr lang="it-IT" sz="3200" b="1" dirty="0"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19781" y="3363460"/>
            <a:ext cx="7912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dirty="0" smtClean="0"/>
              <a:t>per </a:t>
            </a:r>
            <a:r>
              <a:rPr lang="it-IT" sz="2800" dirty="0"/>
              <a:t>introdurre un nuovo argomento; </a:t>
            </a:r>
            <a:endParaRPr lang="it-IT" sz="2800" dirty="0" smtClean="0"/>
          </a:p>
          <a:p>
            <a:pPr algn="just"/>
            <a:endParaRPr lang="it-IT" sz="28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dirty="0" smtClean="0"/>
              <a:t>per </a:t>
            </a:r>
            <a:r>
              <a:rPr lang="it-IT" sz="2800" dirty="0"/>
              <a:t>attività di “rinforzo” in previsione di una verifica; </a:t>
            </a:r>
            <a:endParaRPr lang="it-IT" sz="2800" dirty="0" smtClean="0"/>
          </a:p>
          <a:p>
            <a:pPr algn="just"/>
            <a:endParaRPr lang="it-IT" sz="28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dirty="0" smtClean="0"/>
              <a:t>per </a:t>
            </a:r>
            <a:r>
              <a:rPr lang="it-IT" sz="2800" dirty="0"/>
              <a:t>“alleggerire” una lezione troppo lunga (due o anche tre ore).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1201" y="2688638"/>
            <a:ext cx="31780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Non tutte le lezioni vengono svolte in modalità SPACED </a:t>
            </a:r>
            <a:r>
              <a:rPr lang="it-IT" sz="2800" dirty="0" smtClean="0"/>
              <a:t>LEARNING</a:t>
            </a:r>
          </a:p>
          <a:p>
            <a:r>
              <a:rPr lang="it-IT" sz="2800" dirty="0" smtClean="0"/>
              <a:t>Si </a:t>
            </a:r>
            <a:r>
              <a:rPr lang="it-IT" sz="2800" dirty="0"/>
              <a:t>ricorre a tale modalità in momenti stabiliti dal docente</a:t>
            </a:r>
            <a:r>
              <a:rPr lang="it-IT" sz="2400" dirty="0"/>
              <a:t>: </a:t>
            </a:r>
            <a:endParaRPr lang="it-IT" dirty="0"/>
          </a:p>
        </p:txBody>
      </p:sp>
      <p:sp>
        <p:nvSpPr>
          <p:cNvPr id="6" name="Parentesi graffa aperta 5"/>
          <p:cNvSpPr/>
          <p:nvPr/>
        </p:nvSpPr>
        <p:spPr>
          <a:xfrm>
            <a:off x="3489649" y="1903445"/>
            <a:ext cx="1642188" cy="5971592"/>
          </a:xfrm>
          <a:prstGeom prst="leftBrace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1895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Corpo del testo"/>
          <p:cNvSpPr txBox="1"/>
          <p:nvPr/>
        </p:nvSpPr>
        <p:spPr>
          <a:xfrm>
            <a:off x="1876924" y="929460"/>
            <a:ext cx="9844392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2800" b="1" dirty="0" err="1">
                <a:latin typeface="Lato Bold"/>
                <a:ea typeface="Helvetica Neue"/>
                <a:cs typeface="Helvetica Neue"/>
                <a:sym typeface="Helvetica Neue"/>
              </a:rPr>
              <a:t>Spaced</a:t>
            </a:r>
            <a:r>
              <a:rPr lang="it-IT" sz="2800" b="1" dirty="0">
                <a:latin typeface="Lato Bold"/>
                <a:ea typeface="Helvetica Neue"/>
                <a:cs typeface="Helvetica Neue"/>
                <a:sym typeface="Helvetica Neue"/>
              </a:rPr>
              <a:t> Learning (Apprendimento intervallato</a:t>
            </a:r>
            <a:r>
              <a:rPr lang="it-IT" sz="3200" b="1" dirty="0" smtClean="0">
                <a:sym typeface="Helvetica Neue"/>
              </a:rPr>
              <a:t>)</a:t>
            </a:r>
            <a:endParaRPr lang="it-IT" sz="3200" b="1" dirty="0"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10743" y="2714111"/>
            <a:ext cx="7912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0" dirty="0"/>
              <a:t>I PPT possono essere consegnati ai ragazzi, questo li aiuta nella preparazione, attenua problemi derivanti da DSA o da scarsa conoscenza della lingua </a:t>
            </a:r>
            <a:r>
              <a:rPr lang="it-IT" sz="2800" b="0" dirty="0" smtClean="0"/>
              <a:t>italiana;</a:t>
            </a:r>
          </a:p>
          <a:p>
            <a:pPr algn="just"/>
            <a:endParaRPr lang="it-IT" sz="2800" b="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0" dirty="0"/>
              <a:t>aiuta molto i ragazzi a memorizzare le informazioni ed è utile per il recupero veloce di ragazzi rimasti indietro. </a:t>
            </a:r>
            <a:endParaRPr lang="it-IT" sz="2800" b="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it-IT" sz="2800" b="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0" dirty="0" smtClean="0"/>
              <a:t>In </a:t>
            </a:r>
            <a:r>
              <a:rPr lang="it-IT" sz="2800" b="0" dirty="0"/>
              <a:t>alcuni casi ha diminuito i problemi di disciplina.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it-IT" sz="2800" b="0" dirty="0"/>
          </a:p>
        </p:txBody>
      </p:sp>
      <p:sp>
        <p:nvSpPr>
          <p:cNvPr id="5" name="Rettangolo 4"/>
          <p:cNvSpPr/>
          <p:nvPr/>
        </p:nvSpPr>
        <p:spPr>
          <a:xfrm>
            <a:off x="546865" y="3832491"/>
            <a:ext cx="31780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dirty="0" smtClean="0"/>
              <a:t>:</a:t>
            </a:r>
            <a:endParaRPr lang="it-IT" b="0" dirty="0"/>
          </a:p>
          <a:p>
            <a:r>
              <a:rPr lang="it-IT" sz="2800" dirty="0" smtClean="0"/>
              <a:t>Punti </a:t>
            </a:r>
            <a:r>
              <a:rPr lang="it-IT" sz="2800" dirty="0"/>
              <a:t>di forza dell’Apprendimento </a:t>
            </a:r>
            <a:r>
              <a:rPr lang="it-IT" sz="2800" dirty="0" smtClean="0"/>
              <a:t>Intervallato</a:t>
            </a:r>
            <a:endParaRPr lang="it-IT" sz="2800" dirty="0"/>
          </a:p>
        </p:txBody>
      </p:sp>
      <p:sp>
        <p:nvSpPr>
          <p:cNvPr id="6" name="Parentesi graffa aperta 5"/>
          <p:cNvSpPr/>
          <p:nvPr/>
        </p:nvSpPr>
        <p:spPr>
          <a:xfrm>
            <a:off x="3638939" y="1885692"/>
            <a:ext cx="1343608" cy="5971592"/>
          </a:xfrm>
          <a:prstGeom prst="leftBrace">
            <a:avLst>
              <a:gd name="adj1" fmla="val 8333"/>
              <a:gd name="adj2" fmla="val 51562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8072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Corpo del testo"/>
          <p:cNvSpPr txBox="1"/>
          <p:nvPr/>
        </p:nvSpPr>
        <p:spPr>
          <a:xfrm>
            <a:off x="1876924" y="929460"/>
            <a:ext cx="9844392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2800" b="1" dirty="0" err="1">
                <a:latin typeface="Lato Bold"/>
                <a:ea typeface="Helvetica Neue"/>
                <a:cs typeface="Helvetica Neue"/>
                <a:sym typeface="Helvetica Neue"/>
              </a:rPr>
              <a:t>Spaced</a:t>
            </a:r>
            <a:r>
              <a:rPr lang="it-IT" sz="2800" b="1" dirty="0">
                <a:latin typeface="Lato Bold"/>
                <a:ea typeface="Helvetica Neue"/>
                <a:cs typeface="Helvetica Neue"/>
                <a:sym typeface="Helvetica Neue"/>
              </a:rPr>
              <a:t> Learning (Apprendimento intervallato</a:t>
            </a:r>
            <a:r>
              <a:rPr lang="it-IT" sz="3200" b="1" dirty="0" smtClean="0">
                <a:sym typeface="Helvetica Neue"/>
              </a:rPr>
              <a:t>)</a:t>
            </a:r>
            <a:endParaRPr lang="it-IT" sz="3200" b="1" dirty="0"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70231" y="2428579"/>
            <a:ext cx="7912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8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0" dirty="0" smtClean="0"/>
              <a:t>spazi attrezzati per le pause in quanto il rischio nelle </a:t>
            </a:r>
            <a:r>
              <a:rPr lang="it-IT" sz="2800" b="0" dirty="0"/>
              <a:t>pause in classi </a:t>
            </a:r>
            <a:r>
              <a:rPr lang="it-IT" sz="2800" b="0" dirty="0" smtClean="0"/>
              <a:t>numerose è quello della  </a:t>
            </a:r>
            <a:r>
              <a:rPr lang="it-IT" sz="2800" b="0" dirty="0"/>
              <a:t>confusione </a:t>
            </a:r>
            <a:r>
              <a:rPr lang="it-IT" sz="2800" b="0" dirty="0" smtClean="0"/>
              <a:t> e le attività più </a:t>
            </a:r>
            <a:r>
              <a:rPr lang="it-IT" sz="2800" b="0" dirty="0"/>
              <a:t>tranquille, come origami o modellazione, spesso considerate troppo infantili da studenti della </a:t>
            </a:r>
            <a:r>
              <a:rPr lang="it-IT" sz="2800" b="0" dirty="0" smtClean="0"/>
              <a:t>secondaria</a:t>
            </a:r>
          </a:p>
          <a:p>
            <a:pPr algn="just"/>
            <a:endParaRPr lang="it-IT" sz="2800" b="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b="0" dirty="0" smtClean="0"/>
              <a:t>spazi per lavori di gruppo </a:t>
            </a:r>
          </a:p>
          <a:p>
            <a:pPr algn="just"/>
            <a:endParaRPr lang="it-IT" sz="28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391201" y="3858189"/>
            <a:ext cx="3178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Per una migliore attuazione sono necessari:</a:t>
            </a:r>
            <a:endParaRPr lang="it-IT" sz="3200" dirty="0"/>
          </a:p>
        </p:txBody>
      </p:sp>
      <p:sp>
        <p:nvSpPr>
          <p:cNvPr id="6" name="Parentesi graffa aperta 5"/>
          <p:cNvSpPr/>
          <p:nvPr/>
        </p:nvSpPr>
        <p:spPr>
          <a:xfrm>
            <a:off x="3489649" y="1903445"/>
            <a:ext cx="1642188" cy="5971592"/>
          </a:xfrm>
          <a:prstGeom prst="leftBrace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9876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9460" y="2341416"/>
            <a:ext cx="4585602" cy="175432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/>
              <a:t>Una lezione di Apprendimento </a:t>
            </a:r>
            <a:r>
              <a:rPr lang="it-IT" sz="3600" dirty="0" smtClean="0"/>
              <a:t>Intervallato</a:t>
            </a:r>
            <a:endParaRPr lang="it-IT" sz="3600" dirty="0"/>
          </a:p>
        </p:txBody>
      </p:sp>
      <p:sp>
        <p:nvSpPr>
          <p:cNvPr id="11" name="Rettangolo 10"/>
          <p:cNvSpPr/>
          <p:nvPr/>
        </p:nvSpPr>
        <p:spPr>
          <a:xfrm>
            <a:off x="6933328" y="2341416"/>
            <a:ext cx="414096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è una particolare articolazione del tempo scuola</a:t>
            </a:r>
            <a:endParaRPr lang="it-IT" sz="3600" dirty="0"/>
          </a:p>
        </p:txBody>
      </p:sp>
      <p:sp>
        <p:nvSpPr>
          <p:cNvPr id="12" name="Rettangolo 11"/>
          <p:cNvSpPr/>
          <p:nvPr/>
        </p:nvSpPr>
        <p:spPr>
          <a:xfrm>
            <a:off x="1253960" y="5207102"/>
            <a:ext cx="2366318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si </a:t>
            </a:r>
            <a:r>
              <a:rPr lang="it-IT" sz="3600" dirty="0"/>
              <a:t>compone di tre 'input</a:t>
            </a:r>
            <a:r>
              <a:rPr lang="it-IT" sz="3600" dirty="0" smtClean="0"/>
              <a:t>'</a:t>
            </a:r>
            <a:endParaRPr lang="it-IT" sz="3600" dirty="0"/>
          </a:p>
        </p:txBody>
      </p:sp>
      <p:sp>
        <p:nvSpPr>
          <p:cNvPr id="13" name="Rettangolo 12"/>
          <p:cNvSpPr/>
          <p:nvPr/>
        </p:nvSpPr>
        <p:spPr>
          <a:xfrm>
            <a:off x="6886389" y="5761100"/>
            <a:ext cx="4256711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separati </a:t>
            </a:r>
            <a:r>
              <a:rPr lang="it-IT" sz="3600" dirty="0"/>
              <a:t>da due intervalli di </a:t>
            </a:r>
            <a:r>
              <a:rPr lang="it-IT" sz="3600" dirty="0" smtClean="0"/>
              <a:t>15 minuti circa</a:t>
            </a:r>
            <a:endParaRPr lang="it-IT" sz="3600" dirty="0"/>
          </a:p>
        </p:txBody>
      </p:sp>
      <p:cxnSp>
        <p:nvCxnSpPr>
          <p:cNvPr id="4" name="Connettore 2 3"/>
          <p:cNvCxnSpPr>
            <a:endCxn id="145" idx="2"/>
          </p:cNvCxnSpPr>
          <p:nvPr/>
        </p:nvCxnSpPr>
        <p:spPr>
          <a:xfrm>
            <a:off x="4982547" y="3224908"/>
            <a:ext cx="151985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2 15"/>
          <p:cNvCxnSpPr/>
          <p:nvPr/>
        </p:nvCxnSpPr>
        <p:spPr>
          <a:xfrm flipH="1">
            <a:off x="3620278" y="4095742"/>
            <a:ext cx="3313051" cy="1083825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ttore 2 17"/>
          <p:cNvCxnSpPr/>
          <p:nvPr/>
        </p:nvCxnSpPr>
        <p:spPr>
          <a:xfrm>
            <a:off x="3862873" y="6419461"/>
            <a:ext cx="2622725" cy="37323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42055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e 14"/>
          <p:cNvSpPr/>
          <p:nvPr/>
        </p:nvSpPr>
        <p:spPr>
          <a:xfrm>
            <a:off x="1516731" y="5407536"/>
            <a:ext cx="1815368" cy="9721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88633" y="2278181"/>
            <a:ext cx="3722110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/>
              <a:t>PERCHÉ </a:t>
            </a:r>
            <a:r>
              <a:rPr lang="it-IT" sz="3600" dirty="0" smtClean="0"/>
              <a:t>INTERVALLI</a:t>
            </a:r>
            <a:r>
              <a:rPr lang="it-IT" sz="3600" dirty="0"/>
              <a:t>?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194485" y="4811459"/>
            <a:ext cx="414096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Determinano la risalita della curva </a:t>
            </a:r>
            <a:r>
              <a:rPr lang="it-IT" sz="3600" dirty="0"/>
              <a:t>dell’attenzione.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194485" y="2127159"/>
            <a:ext cx="4256711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Permettono alle cellule di accendersi </a:t>
            </a:r>
            <a:endParaRPr lang="it-IT" sz="3600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4478694" y="2822038"/>
            <a:ext cx="151985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2 15"/>
          <p:cNvCxnSpPr/>
          <p:nvPr/>
        </p:nvCxnSpPr>
        <p:spPr>
          <a:xfrm flipV="1">
            <a:off x="3467184" y="5936211"/>
            <a:ext cx="2078152" cy="2941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ttore 2 17"/>
          <p:cNvCxnSpPr/>
          <p:nvPr/>
        </p:nvCxnSpPr>
        <p:spPr>
          <a:xfrm>
            <a:off x="2424415" y="3662132"/>
            <a:ext cx="25273" cy="1379583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ttangolo 16"/>
          <p:cNvSpPr/>
          <p:nvPr/>
        </p:nvSpPr>
        <p:spPr>
          <a:xfrm>
            <a:off x="611028" y="2267490"/>
            <a:ext cx="3722110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PERCHÉ  GLI INTERVALLI? 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588633" y="5570429"/>
            <a:ext cx="3722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Inoltre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055356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94" y="1572017"/>
            <a:ext cx="6983510" cy="58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5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597159" y="2202024"/>
            <a:ext cx="3470988" cy="2493331"/>
          </a:xfrm>
          <a:prstGeom prst="ellipse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607" tIns="16607" rIns="16607" bIns="16607" numCol="1" spcCol="38100" rtlCol="0" anchor="ctr">
            <a:spAutoFit/>
          </a:bodyPr>
          <a:lstStyle/>
          <a:p>
            <a:pPr marL="0" marR="0" indent="0" algn="ctr" defTabSz="58419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</a:t>
            </a:r>
            <a:r>
              <a:rPr lang="it-IT" sz="2000" dirty="0" smtClean="0"/>
              <a:t>8 ottobre 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4068147" y="5154942"/>
            <a:ext cx="3855763" cy="2493331"/>
            <a:chOff x="7332464" y="5686092"/>
            <a:chExt cx="4608545" cy="2493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Ovale 20"/>
            <p:cNvSpPr/>
            <p:nvPr/>
          </p:nvSpPr>
          <p:spPr>
            <a:xfrm>
              <a:off x="7332464" y="5686092"/>
              <a:ext cx="4608545" cy="2493331"/>
            </a:xfrm>
            <a:prstGeom prst="ellipse">
              <a:avLst/>
            </a:prstGeom>
            <a:grp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6607" tIns="16607" rIns="16607" bIns="16607" numCol="1" spcCol="38100" rtlCol="0" anchor="ctr">
              <a:spAutoFit/>
            </a:bodyPr>
            <a:lstStyle/>
            <a:p>
              <a:pPr marL="0" marR="0" indent="0" algn="ctr" defTabSz="58419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8097946" y="6071335"/>
              <a:ext cx="3077580" cy="17851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it-IT" dirty="0" smtClean="0"/>
                <a:t> 3° </a:t>
              </a:r>
              <a:r>
                <a:rPr lang="it-IT" dirty="0"/>
                <a:t>Input applicazione degli argomenti chiave da parte dello </a:t>
              </a:r>
              <a:r>
                <a:rPr lang="it-IT" dirty="0" smtClean="0"/>
                <a:t>studente</a:t>
              </a:r>
              <a:endParaRPr lang="it-IT" dirty="0"/>
            </a:p>
          </p:txBody>
        </p:sp>
      </p:grpSp>
      <p:sp>
        <p:nvSpPr>
          <p:cNvPr id="5" name="Rettangolo 4"/>
          <p:cNvSpPr/>
          <p:nvPr/>
        </p:nvSpPr>
        <p:spPr>
          <a:xfrm>
            <a:off x="1006921" y="2822038"/>
            <a:ext cx="2557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1° Input di argomenti chiave da parte del docente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78337" y="5126322"/>
            <a:ext cx="15028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seguono 15 </a:t>
            </a:r>
            <a:r>
              <a:rPr lang="it-IT" dirty="0"/>
              <a:t>minuti </a:t>
            </a:r>
            <a:r>
              <a:rPr lang="it-IT" dirty="0" smtClean="0"/>
              <a:t>circa di </a:t>
            </a:r>
            <a:r>
              <a:rPr lang="it-IT" dirty="0"/>
              <a:t>pausa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113935" y="2822038"/>
            <a:ext cx="1777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seguono  15 minuti circa di pausa 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7995521" y="2253788"/>
            <a:ext cx="3470988" cy="2493331"/>
            <a:chOff x="1006921" y="5611116"/>
            <a:chExt cx="3470988" cy="2493331"/>
          </a:xfrm>
        </p:grpSpPr>
        <p:sp>
          <p:nvSpPr>
            <p:cNvPr id="20" name="Ovale 19"/>
            <p:cNvSpPr/>
            <p:nvPr/>
          </p:nvSpPr>
          <p:spPr>
            <a:xfrm>
              <a:off x="1006921" y="5611116"/>
              <a:ext cx="3470988" cy="249333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6607" tIns="16607" rIns="16607" bIns="16607" numCol="1" spcCol="38100" rtlCol="0" anchor="ctr">
              <a:spAutoFit/>
            </a:bodyPr>
            <a:lstStyle/>
            <a:p>
              <a:pPr marL="0" marR="0" indent="0" algn="ctr" defTabSz="58419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338379" y="6099666"/>
              <a:ext cx="243207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/>
                <a:t>2° Input richiamo degli argomenti chiave </a:t>
              </a:r>
            </a:p>
          </p:txBody>
        </p:sp>
      </p:grpSp>
      <p:cxnSp>
        <p:nvCxnSpPr>
          <p:cNvPr id="18" name="Connettore 2 17"/>
          <p:cNvCxnSpPr/>
          <p:nvPr/>
        </p:nvCxnSpPr>
        <p:spPr>
          <a:xfrm>
            <a:off x="4068147" y="3620278"/>
            <a:ext cx="1212980" cy="1866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nettore 2 29"/>
          <p:cNvCxnSpPr/>
          <p:nvPr/>
        </p:nvCxnSpPr>
        <p:spPr>
          <a:xfrm>
            <a:off x="2285557" y="6338043"/>
            <a:ext cx="1782590" cy="18672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ttore 2 30"/>
          <p:cNvCxnSpPr/>
          <p:nvPr/>
        </p:nvCxnSpPr>
        <p:spPr>
          <a:xfrm>
            <a:off x="6782541" y="3546512"/>
            <a:ext cx="1212980" cy="1866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2645868" y="4025246"/>
            <a:ext cx="5249353" cy="1552826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uppo 25"/>
          <p:cNvGrpSpPr/>
          <p:nvPr/>
        </p:nvGrpSpPr>
        <p:grpSpPr>
          <a:xfrm>
            <a:off x="8944795" y="5380700"/>
            <a:ext cx="4147661" cy="2493331"/>
            <a:chOff x="7332464" y="5686092"/>
            <a:chExt cx="4608545" cy="2493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Ovale 26"/>
            <p:cNvSpPr/>
            <p:nvPr/>
          </p:nvSpPr>
          <p:spPr>
            <a:xfrm>
              <a:off x="7332464" y="5686092"/>
              <a:ext cx="4608545" cy="2493331"/>
            </a:xfrm>
            <a:prstGeom prst="ellipse">
              <a:avLst/>
            </a:prstGeom>
            <a:grp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6607" tIns="16607" rIns="16607" bIns="16607" numCol="1" spcCol="38100" rtlCol="0" anchor="ctr">
              <a:spAutoFit/>
            </a:bodyPr>
            <a:lstStyle/>
            <a:p>
              <a:pPr marL="0" marR="0" indent="0" algn="ctr" defTabSz="58419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8097946" y="6071335"/>
              <a:ext cx="3077580" cy="17851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it-IT" dirty="0" smtClean="0"/>
                <a:t>Verifica  della comprensione </a:t>
              </a:r>
              <a:r>
                <a:rPr lang="it-IT" dirty="0"/>
                <a:t>del contenuto della lezione da parte degli studenti.</a:t>
              </a:r>
            </a:p>
          </p:txBody>
        </p:sp>
      </p:grpSp>
      <p:cxnSp>
        <p:nvCxnSpPr>
          <p:cNvPr id="33" name="Connettore 2 32"/>
          <p:cNvCxnSpPr/>
          <p:nvPr/>
        </p:nvCxnSpPr>
        <p:spPr>
          <a:xfrm>
            <a:off x="7721544" y="6677153"/>
            <a:ext cx="1154502" cy="30615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01357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1220</Words>
  <Application>Microsoft Office PowerPoint</Application>
  <PresentationFormat>Personalizzato</PresentationFormat>
  <Paragraphs>206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7" baseType="lpstr">
      <vt:lpstr>Microsoft YaHei</vt:lpstr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Lato Bold</vt:lpstr>
      <vt:lpstr>Lato Light</vt:lpstr>
      <vt:lpstr>Lato Regular</vt:lpstr>
      <vt:lpstr>Liberation Sans</vt:lpstr>
      <vt:lpstr>Mangal</vt:lpstr>
      <vt:lpstr>OpenDyslexicAlta</vt:lpstr>
      <vt:lpstr>Symbol</vt:lpstr>
      <vt:lpstr>Titillium Web</vt:lpstr>
      <vt:lpstr>Wingdings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MANIPOLARE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Maria</dc:creator>
  <cp:lastModifiedBy>Anna Maria Regis</cp:lastModifiedBy>
  <cp:revision>80</cp:revision>
  <dcterms:modified xsi:type="dcterms:W3CDTF">2021-11-23T19:53:23Z</dcterms:modified>
</cp:coreProperties>
</file>