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308" r:id="rId4"/>
    <p:sldId id="315" r:id="rId5"/>
    <p:sldId id="296" r:id="rId6"/>
    <p:sldId id="312" r:id="rId7"/>
    <p:sldId id="297" r:id="rId8"/>
    <p:sldId id="313" r:id="rId9"/>
    <p:sldId id="298" r:id="rId10"/>
    <p:sldId id="314" r:id="rId11"/>
    <p:sldId id="31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19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4791807" y="3818059"/>
            <a:ext cx="3421186" cy="1079501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91807" y="4930775"/>
            <a:ext cx="3421186" cy="369522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4791807" y="5362575"/>
            <a:ext cx="3421186" cy="368293"/>
          </a:xfrm>
          <a:prstGeom prst="rect">
            <a:avLst/>
          </a:prstGeom>
        </p:spPr>
        <p:txBody>
          <a:bodyPr lIns="16607" tIns="16607" rIns="16607" bIns="16607">
            <a:sp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22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4791807" y="4271140"/>
            <a:ext cx="3421186" cy="1012028"/>
          </a:xfrm>
          <a:prstGeom prst="rect">
            <a:avLst/>
          </a:prstGeom>
        </p:spPr>
        <p:txBody>
          <a:bodyPr lIns="16607" tIns="16607" rIns="16607" bIns="16607" anchor="ctr">
            <a:sp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sz="quarter" idx="13"/>
          </p:nvPr>
        </p:nvSpPr>
        <p:spPr>
          <a:xfrm>
            <a:off x="4066086" y="3282461"/>
            <a:ext cx="4872628" cy="32509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"/>
          <p:cNvSpPr/>
          <p:nvPr/>
        </p:nvSpPr>
        <p:spPr>
          <a:xfrm>
            <a:off x="-253162" y="9044369"/>
            <a:ext cx="13511124" cy="1270001"/>
          </a:xfrm>
          <a:prstGeom prst="rect">
            <a:avLst/>
          </a:prstGeom>
          <a:solidFill>
            <a:srgbClr val="2973B4"/>
          </a:solidFill>
          <a:ln w="3175">
            <a:miter lim="400000"/>
          </a:ln>
        </p:spPr>
        <p:txBody>
          <a:bodyPr lIns="16607" tIns="16607" rIns="16607" bIns="16607" anchor="ctr"/>
          <a:lstStyle/>
          <a:p>
            <a:pPr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5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8836" y="90447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6347" y="90447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7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156" y="90447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Rettangolo"/>
          <p:cNvSpPr/>
          <p:nvPr/>
        </p:nvSpPr>
        <p:spPr>
          <a:xfrm>
            <a:off x="-3" y="-6687"/>
            <a:ext cx="13004807" cy="320305"/>
          </a:xfrm>
          <a:prstGeom prst="rect">
            <a:avLst/>
          </a:prstGeom>
          <a:solidFill>
            <a:srgbClr val="2372B6"/>
          </a:solidFill>
          <a:ln w="12700">
            <a:solidFill>
              <a:srgbClr val="4A7EBB"/>
            </a:solidFill>
          </a:ln>
          <a:effectLst>
            <a:outerShdw blurRad="88900" dist="45407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Seminario nazionale della Rete Avanguardie educative - Palermo, 27-28 maggio 2019"/>
          <p:cNvSpPr txBox="1"/>
          <p:nvPr/>
        </p:nvSpPr>
        <p:spPr>
          <a:xfrm>
            <a:off x="-6354" y="-2911"/>
            <a:ext cx="13017508" cy="6174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>
              <a:defRPr sz="1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Seminario nazionale della Rete </a:t>
            </a:r>
            <a:r>
              <a:rPr i="1">
                <a:latin typeface="Lato Regular"/>
                <a:ea typeface="Lato Regular"/>
                <a:cs typeface="Lato Regular"/>
                <a:sym typeface="Lato Regular"/>
              </a:rPr>
              <a:t>Avanguardie educative </a:t>
            </a:r>
            <a:r>
              <a:t>- Palermo, 27-28 maggio 2019</a:t>
            </a:r>
          </a:p>
        </p:txBody>
      </p:sp>
      <p:sp>
        <p:nvSpPr>
          <p:cNvPr id="1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quarter" idx="13"/>
          </p:nvPr>
        </p:nvSpPr>
        <p:spPr>
          <a:xfrm>
            <a:off x="4906913" y="3376974"/>
            <a:ext cx="3188679" cy="21268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4791807" y="5478828"/>
            <a:ext cx="3421186" cy="465017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791807" y="5947996"/>
            <a:ext cx="3421186" cy="369522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4791807" y="4337050"/>
            <a:ext cx="3421186" cy="1079500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quarter" idx="13"/>
          </p:nvPr>
        </p:nvSpPr>
        <p:spPr>
          <a:xfrm>
            <a:off x="5116695" y="3483138"/>
            <a:ext cx="4054354" cy="27029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4688009" y="3490057"/>
            <a:ext cx="1743809" cy="1303705"/>
          </a:xfrm>
          <a:prstGeom prst="rect">
            <a:avLst/>
          </a:prstGeom>
        </p:spPr>
        <p:txBody>
          <a:bodyPr lIns="16607" tIns="16607" rIns="16607" bIns="16607" anchor="b">
            <a:normAutofit/>
          </a:bodyPr>
          <a:lstStyle>
            <a:lvl1pPr defTabSz="584199">
              <a:defRPr sz="5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826977"/>
            <a:ext cx="1743809" cy="1345224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584199">
              <a:spcBef>
                <a:spcPts val="0"/>
              </a:spcBef>
              <a:buSzTx/>
              <a:buFontTx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129453"/>
            <a:ext cx="3628782" cy="2055203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416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61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05718" indent="-416718" defTabSz="584199">
              <a:spcBef>
                <a:spcPts val="4200"/>
              </a:spcBef>
              <a:buSzPct val="145000"/>
              <a:buFontTx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50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5712496" y="4128069"/>
            <a:ext cx="3082804" cy="20552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4688009" y="3365500"/>
            <a:ext cx="3628782" cy="705827"/>
          </a:xfrm>
          <a:prstGeom prst="rect">
            <a:avLst/>
          </a:prstGeom>
        </p:spPr>
        <p:txBody>
          <a:bodyPr lIns="16607" tIns="16607" rIns="16607" bIns="16607">
            <a:normAutofit/>
          </a:bodyPr>
          <a:lstStyle>
            <a:lvl1pPr defTabSz="584199">
              <a:defRPr sz="7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4129453"/>
            <a:ext cx="1743809" cy="2055203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2939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368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79714" indent="-293914" defTabSz="584199">
              <a:spcBef>
                <a:spcPts val="3200"/>
              </a:spcBef>
              <a:buSzPct val="145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26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65514" indent="-293914" defTabSz="584199">
              <a:spcBef>
                <a:spcPts val="3200"/>
              </a:spcBef>
              <a:buSzPct val="145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9116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688009" y="3697653"/>
            <a:ext cx="3628782" cy="2358294"/>
          </a:xfrm>
          <a:prstGeom prst="rect">
            <a:avLst/>
          </a:prstGeom>
        </p:spPr>
        <p:txBody>
          <a:bodyPr lIns="16607" tIns="16607" rIns="16607" bIns="16607" anchor="ctr">
            <a:normAutofit/>
          </a:bodyPr>
          <a:lstStyle>
            <a:lvl1pPr marL="416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61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05718" indent="-416718" defTabSz="584199">
              <a:spcBef>
                <a:spcPts val="4200"/>
              </a:spcBef>
              <a:buSzPct val="145000"/>
              <a:buFontTx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502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718" indent="-416718" defTabSz="584199">
              <a:spcBef>
                <a:spcPts val="4200"/>
              </a:spcBef>
              <a:buSzPct val="145000"/>
              <a:buFontTx/>
              <a:buChar char="•"/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6560526" y="4926622"/>
            <a:ext cx="1979438" cy="13203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6502400" y="3573096"/>
            <a:ext cx="1918189" cy="127879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quarter" idx="15"/>
          </p:nvPr>
        </p:nvSpPr>
        <p:spPr>
          <a:xfrm>
            <a:off x="3600205" y="3573096"/>
            <a:ext cx="3917341" cy="261156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79478" y="6321669"/>
            <a:ext cx="243630" cy="243959"/>
          </a:xfrm>
          <a:prstGeom prst="rect">
            <a:avLst/>
          </a:prstGeom>
        </p:spPr>
        <p:txBody>
          <a:bodyPr lIns="16607" tIns="16607" rIns="16607" bIns="16607" anchor="t"/>
          <a:lstStyle>
            <a:lvl1pPr algn="ctr" defTabSz="584199">
              <a:defRPr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948462" y="1095022"/>
            <a:ext cx="10403841" cy="23729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 anchor="ctr"/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258755" y="3467946"/>
            <a:ext cx="5093548" cy="6285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1" tIns="65021" rIns="65021" bIns="65021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951345" y="8864146"/>
            <a:ext cx="368763" cy="351995"/>
          </a:xfrm>
          <a:prstGeom prst="rect">
            <a:avLst/>
          </a:prstGeom>
          <a:ln w="3175">
            <a:miter lim="400000"/>
          </a:ln>
        </p:spPr>
        <p:txBody>
          <a:bodyPr wrap="none" lIns="65021" tIns="65021" rIns="65021" bIns="65021" anchor="ctr">
            <a:spAutoFit/>
          </a:bodyPr>
          <a:lstStyle>
            <a:lvl1pPr algn="r" defTabSz="650240">
              <a:defRPr sz="1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71487" marR="0" indent="-471487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06235" marR="0" indent="-449035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33500" marR="0" indent="-41910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74520" marR="0" indent="-50292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387600" marR="0" indent="-55880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650240" latinLnBrk="0">
        <a:lnSpc>
          <a:spcPct val="100000"/>
        </a:lnSpc>
        <a:spcBef>
          <a:spcPts val="9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502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-99904" y="0"/>
            <a:ext cx="13004807" cy="9753601"/>
          </a:xfrm>
          <a:prstGeom prst="rect">
            <a:avLst/>
          </a:prstGeom>
          <a:solidFill>
            <a:srgbClr val="2372B6"/>
          </a:solidFill>
          <a:ln w="12700">
            <a:solidFill>
              <a:srgbClr val="4A7EBB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" name="TITOLO INTERVENTO………………………..…"/>
          <p:cNvSpPr txBox="1"/>
          <p:nvPr/>
        </p:nvSpPr>
        <p:spPr>
          <a:xfrm>
            <a:off x="1357833" y="4925093"/>
            <a:ext cx="10782285" cy="27855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 defTabSz="169126">
              <a:lnSpc>
                <a:spcPct val="130000"/>
              </a:lnSpc>
              <a:spcBef>
                <a:spcPts val="200"/>
              </a:spcBef>
              <a:buFont typeface="Arial"/>
              <a:defRPr sz="27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it-IT" sz="2700" cap="all" dirty="0" smtClean="0">
                <a:sym typeface="Lato Bold"/>
              </a:rPr>
              <a:t>La </a:t>
            </a:r>
            <a:r>
              <a:rPr lang="it-IT" sz="2700" cap="all" dirty="0">
                <a:sym typeface="Lato Bold"/>
              </a:rPr>
              <a:t>sperimentazione nell’I.C. Karol Wojtyla: compattazione del calendario scolastico , </a:t>
            </a:r>
            <a:r>
              <a:rPr lang="it-IT" sz="2700" cap="all" dirty="0" smtClean="0">
                <a:sym typeface="Lato Bold"/>
              </a:rPr>
              <a:t>la lezione intervallata, </a:t>
            </a:r>
            <a:r>
              <a:rPr lang="it-IT" sz="2700" cap="all" dirty="0">
                <a:sym typeface="Lato Bold"/>
              </a:rPr>
              <a:t>le aule </a:t>
            </a:r>
            <a:r>
              <a:rPr lang="it-IT" sz="2700" cap="all" dirty="0" smtClean="0">
                <a:sym typeface="Lato Bold"/>
              </a:rPr>
              <a:t>laboratorio</a:t>
            </a:r>
            <a:endParaRPr lang="it-IT" cap="all" dirty="0" smtClean="0"/>
          </a:p>
          <a:p>
            <a:pPr defTabSz="169126">
              <a:lnSpc>
                <a:spcPct val="130000"/>
              </a:lnSpc>
              <a:spcBef>
                <a:spcPts val="200"/>
              </a:spcBef>
              <a:buFont typeface="Arial"/>
              <a:defRPr sz="27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endParaRPr lang="it-IT" dirty="0" smtClean="0"/>
          </a:p>
          <a:p>
            <a:pPr algn="just" defTabSz="169126">
              <a:lnSpc>
                <a:spcPct val="130000"/>
              </a:lnSpc>
              <a:spcBef>
                <a:spcPts val="200"/>
              </a:spcBef>
              <a:buFont typeface="Arial"/>
              <a:defRPr sz="2700" b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rPr lang="it-IT" dirty="0" smtClean="0"/>
              <a:t>Docente</a:t>
            </a:r>
            <a:r>
              <a:rPr lang="it-IT" dirty="0" smtClean="0"/>
              <a:t>: Regis Anna Maria</a:t>
            </a:r>
            <a:endParaRPr dirty="0"/>
          </a:p>
        </p:txBody>
      </p:sp>
      <p:sp>
        <p:nvSpPr>
          <p:cNvPr id="141" name="Progetto “Processi di innovazione organizzativa e metodologica - Avanguardie educative”  Codice progetto: 10.2.7.A1-FSEPON-INDIRE-2017-1 CUP: B55G17000000006"/>
          <p:cNvSpPr txBox="1"/>
          <p:nvPr/>
        </p:nvSpPr>
        <p:spPr>
          <a:xfrm>
            <a:off x="-44454" y="9471670"/>
            <a:ext cx="13017508" cy="6015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 defTabSz="180066">
              <a:lnSpc>
                <a:spcPts val="3900"/>
              </a:lnSpc>
              <a:spcBef>
                <a:spcPts val="400"/>
              </a:spcBef>
              <a:defRPr sz="1300" b="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Progetto “Processi di innovazione organizzativa e metodologica - Avanguardie educative” </a:t>
            </a:r>
            <a:r>
              <a:rPr>
                <a:solidFill>
                  <a:srgbClr val="000000"/>
                </a:solidFill>
              </a:rPr>
              <a:t> </a:t>
            </a:r>
            <a:r>
              <a:t>Codice progetto: 10.2.7.A1-FSEPON-INDIRE-2017-1 CUP: B55G17000000006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2" name="bianco.png" descr="bi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79101" y="152865"/>
            <a:ext cx="4370398" cy="1638900"/>
          </a:xfrm>
          <a:prstGeom prst="rect">
            <a:avLst/>
          </a:prstGeom>
          <a:ln w="3175">
            <a:miter lim="400000"/>
          </a:ln>
        </p:spPr>
      </p:pic>
      <p:sp>
        <p:nvSpPr>
          <p:cNvPr id="143" name="Seminario nazionale della Rete Avanguardie educative"/>
          <p:cNvSpPr txBox="1"/>
          <p:nvPr/>
        </p:nvSpPr>
        <p:spPr>
          <a:xfrm>
            <a:off x="1402943" y="2111503"/>
            <a:ext cx="10198915" cy="4777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Seminario nazionale della Rete </a:t>
            </a:r>
            <a:r>
              <a:rPr i="1">
                <a:latin typeface="Lato Regular"/>
                <a:ea typeface="Lato Regular"/>
                <a:cs typeface="Lato Regular"/>
                <a:sym typeface="Lato Regular"/>
              </a:rPr>
              <a:t>Avanguardie educative</a:t>
            </a:r>
          </a:p>
        </p:txBody>
      </p:sp>
      <p:sp>
        <p:nvSpPr>
          <p:cNvPr id="144" name="Istituto Comprensivo…"/>
          <p:cNvSpPr txBox="1"/>
          <p:nvPr/>
        </p:nvSpPr>
        <p:spPr>
          <a:xfrm>
            <a:off x="5016640" y="3375974"/>
            <a:ext cx="2971520" cy="795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Istituto Comprensivo</a:t>
            </a:r>
          </a:p>
          <a:p>
            <a:pPr>
              <a:defRPr sz="25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t>«KAROL WOJTYLA»</a:t>
            </a: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4468295" y="2822714"/>
            <a:ext cx="4068210" cy="4015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t>Roma, 11-12 settembre 2019   </a:t>
            </a:r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56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ym typeface="Helvetica Neue"/>
              </a:rPr>
              <a:t>Spaced</a:t>
            </a:r>
            <a:r>
              <a:rPr lang="it-IT" sz="3200" b="1" dirty="0">
                <a:sym typeface="Helvetica Neue"/>
              </a:rPr>
              <a:t> Learning (Apprendimento </a:t>
            </a:r>
            <a:r>
              <a:rPr lang="it-IT" sz="3200" b="1" dirty="0" smtClean="0">
                <a:sym typeface="Helvetica Neue"/>
              </a:rPr>
              <a:t>lavoro in gruppo)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18" y="2321173"/>
            <a:ext cx="7803323" cy="37914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8" y="1741590"/>
            <a:ext cx="12788411" cy="62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338379" y="1010194"/>
            <a:ext cx="11052674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ym typeface="Helvetica Neue"/>
              </a:rPr>
              <a:t>Spaced</a:t>
            </a:r>
            <a:r>
              <a:rPr lang="it-IT" sz="3200" b="1" dirty="0">
                <a:sym typeface="Helvetica Neue"/>
              </a:rPr>
              <a:t> Learning (Apprendimento </a:t>
            </a:r>
            <a:r>
              <a:rPr lang="it-IT" sz="3200" b="1" dirty="0" smtClean="0">
                <a:sym typeface="Helvetica Neue"/>
              </a:rPr>
              <a:t>lavoro in gruppo)</a:t>
            </a:r>
            <a:endParaRPr lang="it-IT" sz="3200" b="1" dirty="0">
              <a:sym typeface="Helvetica Ne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3" y="1741590"/>
            <a:ext cx="12173896" cy="59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5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50" y="2061448"/>
            <a:ext cx="60769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806149" y="5011941"/>
            <a:ext cx="75694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0" dirty="0">
                <a:latin typeface="Lato Bold"/>
              </a:rPr>
              <a:t>L'Apprendimento Intervallato si basa su una scoperta sul cervello che è stata pubblicata nel 2005 da R. Douglas </a:t>
            </a:r>
            <a:r>
              <a:rPr lang="it-IT" sz="3200" b="0" dirty="0" err="1">
                <a:latin typeface="Lato Bold"/>
              </a:rPr>
              <a:t>Fields</a:t>
            </a:r>
            <a:r>
              <a:rPr lang="it-IT" sz="3200" b="0" dirty="0">
                <a:latin typeface="Lato Bold"/>
              </a:rPr>
              <a:t> su </a:t>
            </a:r>
            <a:r>
              <a:rPr lang="it-IT" sz="3200" b="0" dirty="0" err="1">
                <a:latin typeface="Lato Bold"/>
              </a:rPr>
              <a:t>Scientific</a:t>
            </a:r>
            <a:r>
              <a:rPr lang="it-IT" sz="3200" b="0" dirty="0">
                <a:latin typeface="Lato Bold"/>
              </a:rPr>
              <a:t> </a:t>
            </a:r>
            <a:r>
              <a:rPr lang="it-IT" sz="3200" b="0" dirty="0" smtClean="0">
                <a:latin typeface="Lato Bold"/>
              </a:rPr>
              <a:t>American</a:t>
            </a:r>
            <a:r>
              <a:rPr lang="it-IT" sz="3200" b="0" dirty="0">
                <a:latin typeface="Lato Bold"/>
              </a:rPr>
              <a:t> </a:t>
            </a:r>
            <a:r>
              <a:rPr lang="it-IT" sz="3200" b="0" dirty="0" smtClean="0">
                <a:latin typeface="Lato Bold"/>
              </a:rPr>
              <a:t>emersa a seguito  di uno studio su come si forma la memoria nel cervello </a:t>
            </a:r>
            <a:endParaRPr lang="it-IT" sz="3200" b="0" dirty="0">
              <a:latin typeface="Lato Bold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3902" y="4284423"/>
            <a:ext cx="1103401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it-IT" altLang="it-IT" sz="2400" dirty="0">
                <a:latin typeface="Lato Bold"/>
              </a:rPr>
              <a:t>Uno degli obiettivi dell'istruzione è creare memoria a lungo </a:t>
            </a:r>
            <a:r>
              <a:rPr lang="it-IT" altLang="it-IT" sz="2400" dirty="0" smtClean="0">
                <a:latin typeface="Lato Bold"/>
              </a:rPr>
              <a:t>termine</a:t>
            </a:r>
            <a:endParaRPr lang="it-IT" altLang="it-IT" sz="2400" dirty="0"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170907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Corpo del testo"/>
          <p:cNvSpPr txBox="1"/>
          <p:nvPr/>
        </p:nvSpPr>
        <p:spPr>
          <a:xfrm>
            <a:off x="1876924" y="929460"/>
            <a:ext cx="9844392" cy="525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2800" b="1" dirty="0" err="1">
                <a:latin typeface="Lato Bold"/>
                <a:ea typeface="Helvetica Neue"/>
                <a:cs typeface="Helvetica Neue"/>
                <a:sym typeface="Helvetica Neue"/>
              </a:rPr>
              <a:t>Spaced</a:t>
            </a:r>
            <a:r>
              <a:rPr lang="it-IT" sz="2800" b="1" dirty="0">
                <a:latin typeface="Lato Bold"/>
                <a:ea typeface="Helvetica Neue"/>
                <a:cs typeface="Helvetica Neue"/>
                <a:sym typeface="Helvetica Neue"/>
              </a:rPr>
              <a:t> Learning (Apprendimento intervallato</a:t>
            </a:r>
            <a:r>
              <a:rPr lang="it-IT" sz="3200" b="1" dirty="0" smtClean="0">
                <a:sym typeface="Helvetica Neue"/>
              </a:rPr>
              <a:t>)</a:t>
            </a:r>
            <a:endParaRPr lang="it-IT" sz="3200" b="1" dirty="0">
              <a:sym typeface="Helvetica Neue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1761" y="5223109"/>
            <a:ext cx="1186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0" dirty="0" smtClean="0">
                <a:latin typeface="Lato Bold"/>
              </a:rPr>
              <a:t>Quindi </a:t>
            </a:r>
            <a:r>
              <a:rPr lang="it-IT" altLang="it-IT" sz="2400" b="0" dirty="0">
                <a:latin typeface="Lato Bold"/>
              </a:rPr>
              <a:t>la cellula non </a:t>
            </a:r>
            <a:r>
              <a:rPr lang="it-IT" altLang="it-IT" sz="2400" b="0" dirty="0" smtClean="0">
                <a:latin typeface="Lato Bold"/>
              </a:rPr>
              <a:t>per  </a:t>
            </a:r>
            <a:r>
              <a:rPr lang="it-IT" altLang="it-IT" sz="2400" b="0" dirty="0">
                <a:latin typeface="Lato Bold"/>
              </a:rPr>
              <a:t>“</a:t>
            </a:r>
            <a:r>
              <a:rPr lang="it-IT" altLang="it-IT" sz="2400" b="0" dirty="0" smtClean="0">
                <a:solidFill>
                  <a:srgbClr val="FF0000"/>
                </a:solidFill>
                <a:latin typeface="Lato Bold"/>
              </a:rPr>
              <a:t>accendersi</a:t>
            </a:r>
            <a:r>
              <a:rPr lang="it-IT" altLang="it-IT" sz="2400" b="0" dirty="0" smtClean="0">
                <a:latin typeface="Lato Bold"/>
              </a:rPr>
              <a:t>“  necessitava di una </a:t>
            </a:r>
            <a:r>
              <a:rPr lang="it-IT" sz="2400" b="0" dirty="0" smtClean="0">
                <a:latin typeface="Lato Bold"/>
              </a:rPr>
              <a:t>stimolazione separate </a:t>
            </a:r>
            <a:r>
              <a:rPr lang="it-IT" sz="2400" b="0" dirty="0">
                <a:latin typeface="Lato Bold"/>
              </a:rPr>
              <a:t>da </a:t>
            </a:r>
            <a:r>
              <a:rPr lang="it-IT" sz="2400" b="0" dirty="0" smtClean="0">
                <a:latin typeface="Lato Bold"/>
              </a:rPr>
              <a:t>un momento vuoto di non stimolazione.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165910" y="1908881"/>
            <a:ext cx="4747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400" b="0" dirty="0" smtClean="0">
                <a:latin typeface="Lato Bold"/>
              </a:rPr>
              <a:t>le </a:t>
            </a:r>
            <a:r>
              <a:rPr lang="it-IT" altLang="it-IT" sz="2400" b="0" dirty="0">
                <a:latin typeface="Lato Bold"/>
              </a:rPr>
              <a:t>cellule del cervello si “</a:t>
            </a:r>
            <a:r>
              <a:rPr lang="it-IT" altLang="it-IT" sz="2400" b="0" dirty="0">
                <a:solidFill>
                  <a:srgbClr val="C00000"/>
                </a:solidFill>
                <a:latin typeface="Lato Bold"/>
              </a:rPr>
              <a:t>accendono</a:t>
            </a:r>
            <a:r>
              <a:rPr lang="it-IT" altLang="it-IT" sz="2400" b="0" dirty="0">
                <a:latin typeface="Lato Bold"/>
              </a:rPr>
              <a:t>” e si collegano tra loro, a seconda di come sono stimolate. </a:t>
            </a:r>
            <a:endParaRPr lang="it-IT" sz="2400" b="0" dirty="0">
              <a:latin typeface="Lato Bold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3107" y="2755722"/>
            <a:ext cx="2787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0" dirty="0">
                <a:solidFill>
                  <a:srgbClr val="FF0000"/>
                </a:solidFill>
                <a:latin typeface="Lato Bold"/>
              </a:rPr>
              <a:t>Douglas </a:t>
            </a:r>
            <a:r>
              <a:rPr lang="it-IT" altLang="it-IT" sz="2400" b="0" dirty="0" err="1">
                <a:solidFill>
                  <a:srgbClr val="FF0000"/>
                </a:solidFill>
                <a:latin typeface="Lato Bold"/>
              </a:rPr>
              <a:t>Fields</a:t>
            </a:r>
            <a:r>
              <a:rPr lang="it-IT" altLang="it-IT" sz="2400" b="0" dirty="0">
                <a:solidFill>
                  <a:srgbClr val="FF0000"/>
                </a:solidFill>
                <a:latin typeface="Lato Bold"/>
              </a:rPr>
              <a:t>, </a:t>
            </a:r>
            <a:r>
              <a:rPr lang="it-IT" altLang="it-IT" sz="2400" b="0" dirty="0">
                <a:latin typeface="Lato Bold"/>
              </a:rPr>
              <a:t>insieme al suo gruppo </a:t>
            </a:r>
            <a:r>
              <a:rPr lang="it-IT" altLang="it-IT" sz="2400" b="0" dirty="0" smtClean="0">
                <a:latin typeface="Lato Bold"/>
              </a:rPr>
              <a:t>studi arrivano alla conclusione che </a:t>
            </a:r>
            <a:endParaRPr lang="it-IT" sz="2400" b="0" dirty="0">
              <a:latin typeface="Lato Bold"/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3020814" y="2675004"/>
            <a:ext cx="3714711" cy="803537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ttore 2 21"/>
          <p:cNvCxnSpPr/>
          <p:nvPr/>
        </p:nvCxnSpPr>
        <p:spPr>
          <a:xfrm>
            <a:off x="3025763" y="3478541"/>
            <a:ext cx="3493437" cy="1048304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tangolo 19"/>
          <p:cNvSpPr/>
          <p:nvPr/>
        </p:nvSpPr>
        <p:spPr>
          <a:xfrm>
            <a:off x="7332464" y="4094549"/>
            <a:ext cx="448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it-IT" sz="2400" b="0" dirty="0" smtClean="0">
                <a:latin typeface="Lato Bold"/>
              </a:rPr>
              <a:t>se </a:t>
            </a:r>
            <a:r>
              <a:rPr lang="it-IT" altLang="it-IT" sz="2400" b="0" dirty="0">
                <a:latin typeface="Lato Bold"/>
              </a:rPr>
              <a:t>la stimolazione della cellula è continua la cellula non si “</a:t>
            </a:r>
            <a:r>
              <a:rPr lang="it-IT" altLang="it-IT" sz="2400" b="0" dirty="0">
                <a:solidFill>
                  <a:srgbClr val="FF0000"/>
                </a:solidFill>
                <a:latin typeface="Lato Bold"/>
              </a:rPr>
              <a:t>accende</a:t>
            </a:r>
            <a:r>
              <a:rPr lang="it-IT" altLang="it-IT" sz="2400" b="0" dirty="0">
                <a:latin typeface="Lato Bold"/>
              </a:rPr>
              <a:t>“</a:t>
            </a:r>
            <a:endParaRPr lang="it-IT" sz="2400" b="0" dirty="0">
              <a:latin typeface="Lato Bold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35533" y="6490168"/>
            <a:ext cx="1243375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b="0" dirty="0" smtClean="0">
                <a:latin typeface="Lato Bold"/>
              </a:rPr>
              <a:t>Questa </a:t>
            </a:r>
            <a:r>
              <a:rPr lang="it-IT" sz="2800" b="0" dirty="0">
                <a:latin typeface="Lato Bold"/>
              </a:rPr>
              <a:t>intuizione è alla base dell'Apprendimento </a:t>
            </a:r>
            <a:r>
              <a:rPr lang="it-IT" sz="2800" b="0" dirty="0" smtClean="0">
                <a:latin typeface="Lato Bold"/>
              </a:rPr>
              <a:t>Intervallato ideato da </a:t>
            </a:r>
            <a:r>
              <a:rPr lang="it-IT" altLang="it-IT" sz="2800" b="0" dirty="0" smtClean="0">
                <a:latin typeface="Lato Bold"/>
              </a:rPr>
              <a:t>Paul </a:t>
            </a:r>
            <a:r>
              <a:rPr lang="it-IT" altLang="it-IT" sz="2800" b="0" dirty="0" err="1">
                <a:latin typeface="Lato Bold"/>
              </a:rPr>
              <a:t>Kelley</a:t>
            </a:r>
            <a:r>
              <a:rPr lang="it-IT" altLang="it-IT" sz="2800" b="0" dirty="0">
                <a:latin typeface="Lato Bold"/>
              </a:rPr>
              <a:t> </a:t>
            </a:r>
            <a:r>
              <a:rPr lang="it-IT" altLang="it-IT" sz="2800" b="0" dirty="0" smtClean="0">
                <a:latin typeface="Lato Bold"/>
              </a:rPr>
              <a:t> il quale ha tradotto </a:t>
            </a:r>
            <a:r>
              <a:rPr lang="it-IT" altLang="it-IT" sz="2800" b="0" dirty="0">
                <a:latin typeface="Lato Bold"/>
              </a:rPr>
              <a:t>le sue teorie in esperienze reali, </a:t>
            </a:r>
            <a:r>
              <a:rPr lang="it-IT" altLang="it-IT" sz="2800" b="0" dirty="0" smtClean="0">
                <a:latin typeface="Lato Bold"/>
              </a:rPr>
              <a:t>per uso didattico.</a:t>
            </a:r>
            <a:endParaRPr lang="it-IT" altLang="it-IT" sz="2800" b="0" dirty="0"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047916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0112" y="3434613"/>
            <a:ext cx="4945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Una lezione di Apprendimento Intervallato </a:t>
            </a:r>
            <a:r>
              <a:rPr lang="it-IT" dirty="0" smtClean="0"/>
              <a:t> è una particolare articolazione del tempo scuola si </a:t>
            </a:r>
            <a:r>
              <a:rPr lang="it-IT" dirty="0"/>
              <a:t>compone di tre 'input' separati da due intervalli di 10 </a:t>
            </a:r>
            <a:r>
              <a:rPr lang="it-IT" dirty="0" smtClean="0"/>
              <a:t>minuti circa, </a:t>
            </a:r>
            <a:r>
              <a:rPr lang="it-IT" dirty="0"/>
              <a:t>secondo il seguente schema: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633929" y="6028205"/>
            <a:ext cx="47011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 3° </a:t>
            </a:r>
            <a:r>
              <a:rPr lang="it-IT" dirty="0"/>
              <a:t>Input applicazione degli argomenti chiave da parte dello studente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7633930" y="2024359"/>
            <a:ext cx="4701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1° Input </a:t>
            </a:r>
            <a:r>
              <a:rPr lang="it-IT" dirty="0"/>
              <a:t>di argomenti chiave da parte del docente 10 </a:t>
            </a:r>
            <a:r>
              <a:rPr lang="it-IT" dirty="0" smtClean="0"/>
              <a:t>minuti circa </a:t>
            </a:r>
            <a:r>
              <a:rPr lang="it-IT" dirty="0"/>
              <a:t>di pausa </a:t>
            </a:r>
          </a:p>
          <a:p>
            <a:pPr algn="just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633929" y="4141357"/>
            <a:ext cx="4898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2° </a:t>
            </a:r>
            <a:r>
              <a:rPr lang="it-IT" dirty="0"/>
              <a:t>Input richiamo degli argomenti chiave 10 minuti </a:t>
            </a:r>
            <a:r>
              <a:rPr lang="it-IT" dirty="0" smtClean="0"/>
              <a:t>circa di </a:t>
            </a:r>
            <a:r>
              <a:rPr lang="it-IT" dirty="0"/>
              <a:t>pausa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5545336" y="2971338"/>
            <a:ext cx="1787128" cy="150260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2 15"/>
          <p:cNvCxnSpPr/>
          <p:nvPr/>
        </p:nvCxnSpPr>
        <p:spPr>
          <a:xfrm flipV="1">
            <a:off x="5545336" y="4430468"/>
            <a:ext cx="1919154" cy="62765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/>
          <p:cNvCxnSpPr>
            <a:endCxn id="4" idx="1"/>
          </p:cNvCxnSpPr>
          <p:nvPr/>
        </p:nvCxnSpPr>
        <p:spPr>
          <a:xfrm>
            <a:off x="5545336" y="4534339"/>
            <a:ext cx="2088593" cy="204786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42055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32011" y="3172548"/>
            <a:ext cx="81843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Lato Bold"/>
              </a:rPr>
              <a:t>Dalle 8,30 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alle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9,15 </a:t>
            </a:r>
          </a:p>
          <a:p>
            <a:pPr algn="just"/>
            <a:r>
              <a:rPr lang="it-IT" dirty="0" smtClean="0">
                <a:latin typeface="Lato Bold"/>
              </a:rPr>
              <a:t>L'insegnante presenta  un nuovo argomento con il supporto della </a:t>
            </a:r>
            <a:r>
              <a:rPr lang="it-IT" dirty="0" err="1" smtClean="0">
                <a:latin typeface="Lato Bold"/>
              </a:rPr>
              <a:t>lim</a:t>
            </a:r>
            <a:r>
              <a:rPr lang="it-IT" dirty="0" smtClean="0">
                <a:latin typeface="Lato Bold"/>
              </a:rPr>
              <a:t>  o con una lezione frontale.</a:t>
            </a:r>
          </a:p>
          <a:p>
            <a:pPr algn="just"/>
            <a:r>
              <a:rPr lang="it-IT" dirty="0" smtClean="0">
                <a:latin typeface="Lato Bold"/>
              </a:rPr>
              <a:t>L’argomento della lezione è maggiore </a:t>
            </a:r>
            <a:r>
              <a:rPr lang="it-IT" dirty="0">
                <a:latin typeface="Lato Bold"/>
              </a:rPr>
              <a:t>di quelle che normalmente si propongono in una singola lezione. </a:t>
            </a:r>
            <a:endParaRPr lang="it-IT" dirty="0" smtClean="0">
              <a:latin typeface="Lato Bold"/>
            </a:endParaRPr>
          </a:p>
          <a:p>
            <a:pPr algn="just"/>
            <a:endParaRPr lang="it-IT" dirty="0">
              <a:latin typeface="Lato Bold"/>
            </a:endParaRPr>
          </a:p>
          <a:p>
            <a:pPr algn="just"/>
            <a:endParaRPr lang="it-IT" dirty="0">
              <a:solidFill>
                <a:srgbClr val="222222"/>
              </a:solidFill>
              <a:latin typeface="Lato Bold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5040" y="4610100"/>
            <a:ext cx="2186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Lato Bold"/>
              </a:rPr>
              <a:t>1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°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input</a:t>
            </a:r>
            <a:endParaRPr lang="it-IT" dirty="0">
              <a:solidFill>
                <a:srgbClr val="222222"/>
              </a:solidFill>
              <a:latin typeface="Lato Bold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13025" y="2011347"/>
            <a:ext cx="6155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Classe 4A; giorno giovedì dalle 8,15/12,15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132011" y="5890619"/>
            <a:ext cx="84001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222222"/>
                </a:solidFill>
                <a:latin typeface="Lato Bold"/>
              </a:rPr>
              <a:t>Dalle </a:t>
            </a:r>
            <a:r>
              <a:rPr lang="it-IT" dirty="0" smtClean="0">
                <a:solidFill>
                  <a:srgbClr val="222222"/>
                </a:solidFill>
                <a:latin typeface="Lato Bold"/>
              </a:rPr>
              <a:t>9,15 alle 9,30</a:t>
            </a: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Lato Bold"/>
              </a:rPr>
              <a:t>Primo </a:t>
            </a:r>
            <a:r>
              <a:rPr lang="it-IT" dirty="0">
                <a:solidFill>
                  <a:srgbClr val="222222"/>
                </a:solidFill>
                <a:latin typeface="Lato Bold"/>
              </a:rPr>
              <a:t>intervallo di 15’, durante i quali non si fa  riferimento al contenuto della lezione. </a:t>
            </a:r>
          </a:p>
        </p:txBody>
      </p:sp>
      <p:cxnSp>
        <p:nvCxnSpPr>
          <p:cNvPr id="7" name="Connettore 2 6"/>
          <p:cNvCxnSpPr>
            <a:stCxn id="2" idx="3"/>
          </p:cNvCxnSpPr>
          <p:nvPr/>
        </p:nvCxnSpPr>
        <p:spPr>
          <a:xfrm flipV="1">
            <a:off x="2431718" y="4026124"/>
            <a:ext cx="1538379" cy="79942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/>
          <p:cNvCxnSpPr>
            <a:stCxn id="2" idx="3"/>
          </p:cNvCxnSpPr>
          <p:nvPr/>
        </p:nvCxnSpPr>
        <p:spPr>
          <a:xfrm>
            <a:off x="2431718" y="4825544"/>
            <a:ext cx="1538379" cy="1390397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8959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2050" name="Picture 2" descr="http://www.ickarolwojtyla.edu.it/main/wp-content/uploads/2019/05/20171010_093148-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79" y="2300963"/>
            <a:ext cx="5555413" cy="55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ckarolwojtyla.edu.it/main/wp-content/uploads/2019/05/20171114_092849-2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560" y="3169803"/>
            <a:ext cx="4686573" cy="468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6197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04235" y="3222840"/>
            <a:ext cx="70229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ore 9.30 alle ore 10.15</a:t>
            </a: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L’insegnante </a:t>
            </a:r>
            <a:r>
              <a:rPr lang="it-IT" dirty="0" smtClean="0"/>
              <a:t>rivisita </a:t>
            </a:r>
            <a:r>
              <a:rPr lang="it-IT" dirty="0"/>
              <a:t>il contenuto della prima sessione cambiando il modo di </a:t>
            </a:r>
            <a:r>
              <a:rPr lang="it-IT" dirty="0" smtClean="0"/>
              <a:t>presentarlo utilizzando la metodologia socratica ove è presente una con gli alunni.</a:t>
            </a:r>
          </a:p>
          <a:p>
            <a:pPr algn="just"/>
            <a:endParaRPr lang="it-IT" dirty="0" smtClean="0">
              <a:solidFill>
                <a:srgbClr val="222222"/>
              </a:solidFill>
              <a:latin typeface="Titillium Web"/>
            </a:endParaRPr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10.15 alle 10.45</a:t>
            </a:r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>
                <a:solidFill>
                  <a:srgbClr val="222222"/>
                </a:solidFill>
                <a:latin typeface="Titillium Web"/>
              </a:rPr>
              <a:t>segue un intervallo di 10’, durante i quali non deve esser fatto nessun riferimento al contenuto della lezione.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91201" y="4700167"/>
            <a:ext cx="2186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2°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input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85557" y="3932156"/>
            <a:ext cx="1204092" cy="983454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ttore 2 13"/>
          <p:cNvCxnSpPr/>
          <p:nvPr/>
        </p:nvCxnSpPr>
        <p:spPr>
          <a:xfrm>
            <a:off x="2285557" y="4915610"/>
            <a:ext cx="1204092" cy="1280741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2677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pic>
        <p:nvPicPr>
          <p:cNvPr id="6146" name="Picture 2" descr="http://www.ickarolwojtyla.edu.it/main/wp-content/uploads/2019/05/20171114_092901-200x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57" y="2723925"/>
            <a:ext cx="4634124" cy="46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ickarolwojtyla.edu.it/main/wp-content/uploads/2019/05/20171114_092928-200x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18" y="3803974"/>
            <a:ext cx="4302541" cy="43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64669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tangolo"/>
          <p:cNvSpPr/>
          <p:nvPr/>
        </p:nvSpPr>
        <p:spPr>
          <a:xfrm>
            <a:off x="10447" y="8599251"/>
            <a:ext cx="13017508" cy="1154349"/>
          </a:xfrm>
          <a:prstGeom prst="rect">
            <a:avLst/>
          </a:prstGeom>
          <a:solidFill>
            <a:srgbClr val="2372B6"/>
          </a:solidFill>
          <a:ln w="12700">
            <a:solidFill>
              <a:schemeClr val="bg1"/>
            </a:solidFill>
          </a:ln>
          <a:effectLst>
            <a:outerShdw blurRad="88900" dist="25400" dir="5400000" rotWithShape="0">
              <a:srgbClr val="000000">
                <a:alpha val="34999"/>
              </a:srgbClr>
            </a:outerShdw>
          </a:effectLst>
        </p:spPr>
        <p:txBody>
          <a:bodyPr lIns="65021" tIns="65021" rIns="65021" bIns="65021" anchor="ctr"/>
          <a:lstStyle/>
          <a:p>
            <a:pPr defTabSz="650240">
              <a:defRPr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Seminario nazionale della Rete Avanguardie educative"/>
          <p:cNvSpPr txBox="1"/>
          <p:nvPr/>
        </p:nvSpPr>
        <p:spPr>
          <a:xfrm>
            <a:off x="-12708" y="17188"/>
            <a:ext cx="13017508" cy="787591"/>
          </a:xfrm>
          <a:prstGeom prst="rect">
            <a:avLst/>
          </a:prstGeom>
          <a:solidFill>
            <a:srgbClr val="2372B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/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sz="2000" dirty="0" err="1"/>
              <a:t>Seminario</a:t>
            </a:r>
            <a:r>
              <a:rPr sz="2000" dirty="0"/>
              <a:t> </a:t>
            </a:r>
            <a:r>
              <a:rPr lang="it-IT" sz="2000" dirty="0" smtClean="0"/>
              <a:t>N</a:t>
            </a:r>
            <a:r>
              <a:rPr sz="2000" dirty="0" err="1" smtClean="0"/>
              <a:t>azionale</a:t>
            </a:r>
            <a:r>
              <a:rPr sz="2000" dirty="0" smtClean="0"/>
              <a:t> </a:t>
            </a:r>
            <a:r>
              <a:rPr sz="2000" dirty="0" err="1"/>
              <a:t>della</a:t>
            </a:r>
            <a:r>
              <a:rPr sz="2000" dirty="0"/>
              <a:t> Rete </a:t>
            </a:r>
            <a:r>
              <a:rPr sz="2000" i="1" dirty="0" err="1">
                <a:latin typeface="Lato Regular"/>
                <a:ea typeface="Lato Regular"/>
                <a:cs typeface="Lato Regular"/>
                <a:sym typeface="Lato Regular"/>
              </a:rPr>
              <a:t>Avanguardie</a:t>
            </a:r>
            <a:r>
              <a:rPr sz="2000" i="1" dirty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sz="2000" i="1" dirty="0" smtClean="0">
                <a:latin typeface="Lato Regular"/>
                <a:ea typeface="Lato Regular"/>
                <a:cs typeface="Lato Regular"/>
                <a:sym typeface="Lato Regular"/>
              </a:rPr>
              <a:t>educative</a:t>
            </a:r>
            <a:r>
              <a:rPr lang="it-IT" sz="2000" i="1" dirty="0" smtClean="0">
                <a:latin typeface="Lato Regular"/>
                <a:ea typeface="Lato Regular"/>
                <a:cs typeface="Lato Regular"/>
                <a:sym typeface="Lato Regular"/>
              </a:rPr>
              <a:t> </a:t>
            </a:r>
            <a:r>
              <a:rPr lang="it-IT" sz="2000" dirty="0" smtClean="0"/>
              <a:t>Roma</a:t>
            </a:r>
            <a:r>
              <a:rPr lang="it-IT" sz="2000" dirty="0"/>
              <a:t>, 11-12 settembre </a:t>
            </a:r>
            <a:r>
              <a:rPr lang="it-IT" sz="2000" dirty="0" smtClean="0"/>
              <a:t>2019 </a:t>
            </a:r>
            <a:endParaRPr lang="it-IT" sz="2000" dirty="0"/>
          </a:p>
          <a:p>
            <a:pPr>
              <a:defRPr sz="29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i="1" dirty="0"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145" name="Roma, 11-12 settembre 2019"/>
          <p:cNvSpPr txBox="1"/>
          <p:nvPr/>
        </p:nvSpPr>
        <p:spPr>
          <a:xfrm>
            <a:off x="6485598" y="2822038"/>
            <a:ext cx="33603" cy="4028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6607" tIns="16607" rIns="16607" bIns="16607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endParaRPr dirty="0"/>
          </a:p>
        </p:txBody>
      </p:sp>
      <p:pic>
        <p:nvPicPr>
          <p:cNvPr id="146" name="Logo_Indire_bianco_per_web.png" descr="Logo_Indire_bianco_per_we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336" y="8739925"/>
            <a:ext cx="1787128" cy="71038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logo corto FSE bianco trasp_Tavola disegno 1.png" descr="logo corto FSE bianco trasp_Tavola disegno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92847" y="8739925"/>
            <a:ext cx="2539294" cy="7112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bianco.png" descr="bianc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1201" y="8739925"/>
            <a:ext cx="1894356" cy="710384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Rettangolo 2"/>
          <p:cNvSpPr/>
          <p:nvPr/>
        </p:nvSpPr>
        <p:spPr>
          <a:xfrm>
            <a:off x="3970097" y="3932156"/>
            <a:ext cx="5098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. </a:t>
            </a:r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90447" y="3059296"/>
            <a:ext cx="65024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Dalle 10.45 alle 12,00</a:t>
            </a:r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>
                <a:solidFill>
                  <a:srgbClr val="222222"/>
                </a:solidFill>
                <a:latin typeface="Titillium Web"/>
              </a:rPr>
              <a:t>L’insegnante </a:t>
            </a:r>
            <a:r>
              <a:rPr lang="it-IT" dirty="0"/>
              <a:t>propone </a:t>
            </a:r>
            <a:r>
              <a:rPr lang="it-IT" dirty="0" smtClean="0"/>
              <a:t>attività in cui l’alunno applica </a:t>
            </a:r>
            <a:r>
              <a:rPr lang="it-IT" dirty="0"/>
              <a:t>le conoscenze in contesti di esercitazione </a:t>
            </a:r>
            <a:r>
              <a:rPr lang="it-IT" dirty="0" smtClean="0"/>
              <a:t>, situazioni-problema.</a:t>
            </a:r>
          </a:p>
          <a:p>
            <a:pPr algn="just"/>
            <a:endParaRPr lang="it-IT" dirty="0" smtClean="0">
              <a:solidFill>
                <a:srgbClr val="222222"/>
              </a:solidFill>
              <a:latin typeface="Titillium Web"/>
            </a:endParaRPr>
          </a:p>
          <a:p>
            <a:pPr algn="just"/>
            <a:r>
              <a:rPr lang="it-IT" dirty="0" smtClean="0"/>
              <a:t>L’insegnante si limita </a:t>
            </a:r>
            <a:r>
              <a:rPr lang="it-IT" dirty="0"/>
              <a:t>a girare in mezzo agli studenti per verificare la loro comprensione del contenuto </a:t>
            </a:r>
            <a:r>
              <a:rPr lang="it-IT" dirty="0" smtClean="0"/>
              <a:t>insegnato ed è a disposizione per chiarimenti</a:t>
            </a:r>
            <a:endParaRPr lang="it-IT" dirty="0"/>
          </a:p>
          <a:p>
            <a:pPr algn="just"/>
            <a:endParaRPr lang="it-IT" dirty="0">
              <a:solidFill>
                <a:srgbClr val="222222"/>
              </a:solidFill>
              <a:latin typeface="Titillium Web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1201" y="4536623"/>
            <a:ext cx="2329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222222"/>
                </a:solidFill>
                <a:latin typeface="Titillium Web"/>
              </a:rPr>
              <a:t>3° </a:t>
            </a:r>
            <a:r>
              <a:rPr lang="it-IT" dirty="0">
                <a:solidFill>
                  <a:srgbClr val="222222"/>
                </a:solidFill>
                <a:latin typeface="Titillium Web"/>
              </a:rPr>
              <a:t>input</a:t>
            </a:r>
          </a:p>
        </p:txBody>
      </p:sp>
      <p:sp>
        <p:nvSpPr>
          <p:cNvPr id="5" name="Parentesi graffa aperta 4"/>
          <p:cNvSpPr/>
          <p:nvPr/>
        </p:nvSpPr>
        <p:spPr>
          <a:xfrm>
            <a:off x="2519265" y="2822038"/>
            <a:ext cx="559837" cy="3858680"/>
          </a:xfrm>
          <a:prstGeom prst="leftBrace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Corpo del testo"/>
          <p:cNvSpPr txBox="1"/>
          <p:nvPr/>
        </p:nvSpPr>
        <p:spPr>
          <a:xfrm>
            <a:off x="1563402" y="1090497"/>
            <a:ext cx="9844392" cy="525981"/>
          </a:xfrm>
          <a:prstGeom prst="rect">
            <a:avLst/>
          </a:prstGeom>
          <a:solidFill>
            <a:srgbClr val="FF0000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6607" tIns="16607" rIns="16607" bIns="16607" anchor="ctr">
            <a:spAutoFit/>
          </a:bodyPr>
          <a:lstStyle>
            <a:lvl1pPr defTabSz="584198">
              <a:defRPr sz="4000" b="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it-IT" sz="3200" b="1" dirty="0" err="1">
                <a:solidFill>
                  <a:schemeClr val="bg1"/>
                </a:solidFill>
                <a:sym typeface="Helvetica Neue"/>
              </a:rPr>
              <a:t>Spaced</a:t>
            </a:r>
            <a:r>
              <a:rPr lang="it-IT" sz="3200" b="1" dirty="0">
                <a:solidFill>
                  <a:schemeClr val="bg1"/>
                </a:solidFill>
                <a:sym typeface="Helvetica Neue"/>
              </a:rPr>
              <a:t> Learning (Apprendimento intervallato</a:t>
            </a:r>
            <a:r>
              <a:rPr lang="it-IT" sz="3200" b="1" dirty="0" smtClean="0">
                <a:solidFill>
                  <a:schemeClr val="bg1"/>
                </a:solidFill>
                <a:sym typeface="Helvetica Neue"/>
              </a:rPr>
              <a:t>)</a:t>
            </a:r>
            <a:endParaRPr lang="it-IT" sz="3200" b="1" dirty="0">
              <a:solidFill>
                <a:schemeClr val="bg1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726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6607" tIns="16607" rIns="16607" bIns="16607" numCol="1" spcCol="38100" rtlCol="0" anchor="ctr">
        <a:spAutoFit/>
      </a:bodyPr>
      <a:lstStyle>
        <a:defPPr marL="0" marR="0" indent="0" algn="ctr" defTabSz="58419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633</Words>
  <Application>Microsoft Office PowerPoint</Application>
  <PresentationFormat>Personalizzato</PresentationFormat>
  <Paragraphs>66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Lato Bold</vt:lpstr>
      <vt:lpstr>Lato Light</vt:lpstr>
      <vt:lpstr>Lato Regular</vt:lpstr>
      <vt:lpstr>Titillium Web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Maria</dc:creator>
  <cp:lastModifiedBy>Anna Maria Regis</cp:lastModifiedBy>
  <cp:revision>47</cp:revision>
  <dcterms:modified xsi:type="dcterms:W3CDTF">2019-09-09T19:31:15Z</dcterms:modified>
</cp:coreProperties>
</file>