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26AC3E-CD2B-420B-A79D-93F309621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C710E5-FF66-450E-A306-F2ED71E0A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0FE9C4-4086-425F-A0ED-1C0D16AA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36BE38-F90D-4540-9E4B-6BB9736E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1BA4C8-728E-49F4-B401-6E7FCCC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17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B8B0B3-24E0-4E4D-B8DC-3C1A36F8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FDF14F-AC75-4B84-A2C2-425FD206D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F0FB81-430F-4DA9-B3FC-7F54CB59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6B45FB-7466-4096-A408-4F4ADAC8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A83725-7A46-43E5-9779-1204C943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51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F2951A-B9D7-4535-A0D8-5D3EA8D05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E79E0F-F370-4C9A-9B54-E9F286FBD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FBD279-182A-4727-BB86-2EADC530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25D83-F1C0-4DC0-ACA2-FEDEE342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903FCC-B599-471C-B2EB-766085EC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85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6A85D-C49A-469E-9DAB-54C5F428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8F1F9A-6CF0-4F52-87E3-003FBF80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232FFF-4E36-4625-9CDC-C0C50F69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AF5BB9-A60A-466F-87C4-FBE777D5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E846D4-A525-4536-9CC0-B084E85B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52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EA801-B6FF-46BC-B2A3-412667F3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8AA934-419D-41ED-922B-98A389091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3EB023-F9FC-46F6-9807-E0D00ACF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807E51-2806-40EE-97DF-E087903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67C341-CDB1-4565-9234-66352CF3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87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B8E93-3ABC-42F1-AA40-6A450B46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C82A80-BBDE-417D-A3D5-3FCC2930C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69846A-7D91-4AA1-9AB9-D4D2FA27D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8CABF7-87F0-424F-B6CD-6B565909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B9E34C-50A6-43DA-BF8B-FDD34411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B6FA96-0C8E-4393-87E1-9B8F1D08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5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32606-96EE-401E-9F05-941B39AD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403026-BC74-499B-B693-C3A7B8E8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9022D4-013E-44CE-AB4A-78E0C3F16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C964DF-8D09-4AF6-B77D-B70399E11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B2B866-41AA-45CB-9FE2-4C247BBF8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CD668A-D68F-4128-B352-E5B7FFDA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6261E0-227F-482E-8158-78C72852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CF9F1B-7FAD-44C4-94AE-7E4FA0D9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80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DAF6F-5BD7-4B6B-9DC4-3B8CFB0F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2DDF88-9380-4A4C-8F04-27542188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E98398-80F8-4435-8A2B-C9E07F05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99AE44-79D6-4B6F-9D05-05DC94C2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15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868981-C702-46C4-9789-65008A44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7EB784-08B5-4D4D-96D3-A054A24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70DD74-D2AA-4324-840F-8444AEDE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48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21846-28A9-4A86-9712-D5C7BC2E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A7F8B-2964-418A-AF1F-D7051B0F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FB5287-7D4C-4BF4-9051-0B23A5781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AA8B77-0E61-43D0-A3BD-679B1EC9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30079-BAF5-440E-BE1A-14FBE812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78695C-FD4D-4214-8BB4-7B02C610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500B9-A4D1-4356-9254-2BB8F3F5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9F7A4C-73D6-4953-B96B-4C84141F0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0FC4A9-F642-4BA5-A7B0-2B2A1F8AD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FE660E-034B-452F-87F7-63D66660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CECCAD-6542-4673-BE51-4FC30A42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369C98-1955-4381-920D-7A355496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37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154BF0-5F36-4D80-9270-3BB70795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0C9E5D-D322-4472-AD9A-566B415D6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92EE1A-569B-45FE-B089-9C358173F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80D8-578D-4A59-A4D9-E40C0129EF6F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BF6F37-0881-4EB3-9470-2F3E51CCB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F6EEEC-E04B-4632-B207-4DE5521ED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CCF87-4A49-47AD-8AE8-03D206EF5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45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5C4603-B0FF-419E-8FD5-E2EE0F84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876425" cy="93089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A1E5949-C1AA-4D3C-B295-54EAF07E2565}"/>
              </a:ext>
            </a:extLst>
          </p:cNvPr>
          <p:cNvSpPr/>
          <p:nvPr/>
        </p:nvSpPr>
        <p:spPr>
          <a:xfrm>
            <a:off x="2306320" y="0"/>
            <a:ext cx="98856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/>
              <a:t>Dipartimento di Scienze della Formazione</a:t>
            </a:r>
          </a:p>
          <a:p>
            <a:r>
              <a:rPr lang="it-IT" sz="1900" dirty="0"/>
              <a:t>Department of </a:t>
            </a:r>
            <a:r>
              <a:rPr lang="it-IT" sz="1900" dirty="0" err="1"/>
              <a:t>Education</a:t>
            </a:r>
            <a:endParaRPr lang="it-IT" sz="1900" dirty="0"/>
          </a:p>
          <a:p>
            <a:r>
              <a:rPr lang="it-IT" sz="1900" dirty="0"/>
              <a:t>Corso di Laurea Magistrale quinquennale a ciclo unico in Scienze della Formazione Primaria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713A3A7-37BD-4522-8DE9-7AFF6040AC53}"/>
              </a:ext>
            </a:extLst>
          </p:cNvPr>
          <p:cNvSpPr/>
          <p:nvPr/>
        </p:nvSpPr>
        <p:spPr>
          <a:xfrm>
            <a:off x="1050131" y="1568729"/>
            <a:ext cx="10534650" cy="79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3° SEMINARIO NAZIONALE </a:t>
            </a:r>
            <a:r>
              <a:rPr lang="it-IT" sz="2400" b="1" dirty="0"/>
              <a:t>DELLA</a:t>
            </a:r>
            <a:r>
              <a:rPr lang="it-IT" sz="2800" b="1" dirty="0"/>
              <a:t> RETE DI AVANGUARDIE EDUCATIVE</a:t>
            </a:r>
          </a:p>
          <a:p>
            <a:r>
              <a:rPr lang="it-IT" dirty="0"/>
              <a:t>							</a:t>
            </a:r>
            <a:r>
              <a:rPr lang="it-IT" b="1" dirty="0"/>
              <a:t>               11-12  Settembre 2019, Roma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6B83031-19B0-4861-8348-A333B7A80F76}"/>
              </a:ext>
            </a:extLst>
          </p:cNvPr>
          <p:cNvSpPr/>
          <p:nvPr/>
        </p:nvSpPr>
        <p:spPr>
          <a:xfrm>
            <a:off x="938212" y="3429000"/>
            <a:ext cx="10834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«Il </a:t>
            </a:r>
            <a:r>
              <a:rPr lang="it-IT" sz="3200" b="1" dirty="0"/>
              <a:t>tirocinio</a:t>
            </a:r>
            <a:r>
              <a:rPr lang="it-IT" sz="2800" b="1" dirty="0"/>
              <a:t> tra università e scuola per lo sviluppo delle competenze professionali dell'insegnante»</a:t>
            </a:r>
          </a:p>
          <a:p>
            <a:r>
              <a:rPr lang="it-IT" sz="2000" dirty="0"/>
              <a:t>				</a:t>
            </a:r>
          </a:p>
          <a:p>
            <a:r>
              <a:rPr lang="it-IT" dirty="0"/>
              <a:t>				              </a:t>
            </a:r>
            <a:r>
              <a:rPr lang="it-IT" sz="2000" dirty="0"/>
              <a:t>Viviana Rossanese, Tutor organizzatore di Tirocini Didattici</a:t>
            </a:r>
          </a:p>
        </p:txBody>
      </p:sp>
    </p:spTree>
    <p:extLst>
      <p:ext uri="{BB962C8B-B14F-4D97-AF65-F5344CB8AC3E}">
        <p14:creationId xmlns:p14="http://schemas.microsoft.com/office/powerpoint/2010/main" val="102511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34F82FC-A378-4477-ACE4-E4672DCCB6EC}"/>
              </a:ext>
            </a:extLst>
          </p:cNvPr>
          <p:cNvSpPr/>
          <p:nvPr/>
        </p:nvSpPr>
        <p:spPr>
          <a:xfrm>
            <a:off x="781049" y="1232328"/>
            <a:ext cx="1046797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«</a:t>
            </a:r>
            <a:r>
              <a:rPr lang="it-IT" sz="2400" i="1" dirty="0"/>
              <a:t>Decidere nell’incertezza, agire nell’urgenza, pensare le pratiche didattiche, […] acquisire saperi d’esperienza e saperi d’azione</a:t>
            </a:r>
            <a:r>
              <a:rPr lang="it-IT" sz="2400" dirty="0"/>
              <a:t>”</a:t>
            </a:r>
          </a:p>
          <a:p>
            <a:pPr algn="ctr"/>
            <a:r>
              <a:rPr lang="it-IT" sz="2400" dirty="0"/>
              <a:t>								         </a:t>
            </a:r>
            <a:r>
              <a:rPr lang="it-IT" sz="2000" dirty="0"/>
              <a:t>P. Perrenoud 2002</a:t>
            </a:r>
          </a:p>
          <a:p>
            <a:r>
              <a:rPr lang="it-IT" sz="2400" dirty="0"/>
              <a:t>sono le caratteristiche di una delle tre professioni che Freud definiva impossibili</a:t>
            </a:r>
            <a:r>
              <a:rPr lang="it-IT" dirty="0"/>
              <a:t>	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FCAE5C-360E-4FB1-8C5F-DACC47E7B14A}"/>
              </a:ext>
            </a:extLst>
          </p:cNvPr>
          <p:cNvSpPr/>
          <p:nvPr/>
        </p:nvSpPr>
        <p:spPr>
          <a:xfrm>
            <a:off x="781049" y="4241944"/>
            <a:ext cx="10467975" cy="113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400" i="1" dirty="0"/>
              <a:t>“Una testa ben fatta è una testa atta a organizzare le conoscenze così da evitare la loro sterile accumulazione” </a:t>
            </a:r>
          </a:p>
          <a:p>
            <a:pPr algn="ctr"/>
            <a:r>
              <a:rPr lang="it-IT" sz="2000" i="1" dirty="0"/>
              <a:t>									</a:t>
            </a:r>
            <a:r>
              <a:rPr lang="it-IT" sz="2000" dirty="0"/>
              <a:t>E. </a:t>
            </a:r>
            <a:r>
              <a:rPr lang="it-IT" sz="2000" dirty="0" err="1"/>
              <a:t>Morin</a:t>
            </a:r>
            <a:r>
              <a:rPr lang="it-IT" sz="2000" dirty="0"/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42360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1BF4938-3E60-436C-96AC-E3219C7470BA}"/>
              </a:ext>
            </a:extLst>
          </p:cNvPr>
          <p:cNvSpPr/>
          <p:nvPr/>
        </p:nvSpPr>
        <p:spPr>
          <a:xfrm>
            <a:off x="1295400" y="1515191"/>
            <a:ext cx="975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2400" dirty="0"/>
              <a:t>Organizzare e animare situazioni di apprendimento</a:t>
            </a:r>
          </a:p>
          <a:p>
            <a:pPr marL="342900" indent="-342900">
              <a:buAutoNum type="arabicPeriod"/>
            </a:pPr>
            <a:r>
              <a:rPr lang="it-IT" sz="2400" dirty="0"/>
              <a:t>Gestire la progressione degli apprendimenti </a:t>
            </a:r>
          </a:p>
          <a:p>
            <a:pPr marL="342900" indent="-342900">
              <a:buAutoNum type="arabicPeriod"/>
            </a:pPr>
            <a:r>
              <a:rPr lang="it-IT" sz="2400" dirty="0"/>
              <a:t>Ideare e fare evolvere dispositivi di differenziazione</a:t>
            </a:r>
          </a:p>
          <a:p>
            <a:pPr marL="342900" indent="-342900">
              <a:buAutoNum type="arabicPeriod"/>
            </a:pPr>
            <a:r>
              <a:rPr lang="it-IT" sz="2400" dirty="0"/>
              <a:t>Coinvolgere gli alunni nei loro apprendimenti e nel loro lavoro</a:t>
            </a:r>
          </a:p>
          <a:p>
            <a:pPr marL="342900" indent="-342900">
              <a:buAutoNum type="arabicPeriod"/>
            </a:pPr>
            <a:r>
              <a:rPr lang="it-IT" sz="2400" dirty="0"/>
              <a:t>Lavorare in gruppo </a:t>
            </a:r>
          </a:p>
          <a:p>
            <a:pPr marL="342900" indent="-342900">
              <a:buAutoNum type="arabicPeriod"/>
            </a:pPr>
            <a:r>
              <a:rPr lang="it-IT" sz="2400" dirty="0"/>
              <a:t>Partecipare alla gestione della scuola  </a:t>
            </a:r>
          </a:p>
          <a:p>
            <a:pPr marL="342900" indent="-342900">
              <a:buAutoNum type="arabicPeriod"/>
            </a:pPr>
            <a:r>
              <a:rPr lang="it-IT" sz="2400" dirty="0"/>
              <a:t>Informare e coinvolgere i genitori </a:t>
            </a:r>
          </a:p>
          <a:p>
            <a:pPr marL="342900" indent="-342900">
              <a:buAutoNum type="arabicPeriod"/>
            </a:pPr>
            <a:r>
              <a:rPr lang="it-IT" sz="2400" dirty="0"/>
              <a:t>Servirsi delle nuove tecnologie </a:t>
            </a:r>
          </a:p>
          <a:p>
            <a:pPr marL="342900" indent="-342900">
              <a:buAutoNum type="arabicPeriod"/>
            </a:pPr>
            <a:r>
              <a:rPr lang="it-IT" sz="2400" dirty="0"/>
              <a:t>Affrontare i doveri e i dilemmi della professione </a:t>
            </a:r>
          </a:p>
          <a:p>
            <a:pPr marL="342900" indent="-342900">
              <a:buAutoNum type="arabicPeriod"/>
            </a:pPr>
            <a:r>
              <a:rPr lang="it-IT" sz="2400" dirty="0"/>
              <a:t> Gestire la propria formazione continua </a:t>
            </a:r>
          </a:p>
          <a:p>
            <a:endParaRPr lang="it-IT" sz="2400" dirty="0"/>
          </a:p>
          <a:p>
            <a:r>
              <a:rPr lang="it-IT" sz="2400" dirty="0"/>
              <a:t>								    </a:t>
            </a:r>
            <a:r>
              <a:rPr lang="it-IT" sz="2000" dirty="0"/>
              <a:t>P. Perrenoud, 2002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457149-6FD3-4EFB-8371-0FB56E8EB395}"/>
              </a:ext>
            </a:extLst>
          </p:cNvPr>
          <p:cNvSpPr txBox="1"/>
          <p:nvPr/>
        </p:nvSpPr>
        <p:spPr>
          <a:xfrm>
            <a:off x="1095375" y="476250"/>
            <a:ext cx="995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Dieci nuove competenze per insegnare</a:t>
            </a:r>
          </a:p>
        </p:txBody>
      </p:sp>
    </p:spTree>
    <p:extLst>
      <p:ext uri="{BB962C8B-B14F-4D97-AF65-F5344CB8AC3E}">
        <p14:creationId xmlns:p14="http://schemas.microsoft.com/office/powerpoint/2010/main" val="289687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050EEB-F464-464B-82BF-2CD4ACB4AFCF}"/>
              </a:ext>
            </a:extLst>
          </p:cNvPr>
          <p:cNvSpPr txBox="1"/>
          <p:nvPr/>
        </p:nvSpPr>
        <p:spPr>
          <a:xfrm>
            <a:off x="533400" y="590551"/>
            <a:ext cx="1165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Responsabilità condivisa tra università e scuola nella formazione del futuro professionista.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E11958F-59C1-4BCF-BF34-AD239B31AFD5}"/>
              </a:ext>
            </a:extLst>
          </p:cNvPr>
          <p:cNvSpPr/>
          <p:nvPr/>
        </p:nvSpPr>
        <p:spPr>
          <a:xfrm>
            <a:off x="533400" y="1928247"/>
            <a:ext cx="1096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Tirocinio in università fortifica lo studente ma è solo nella scuola che il tirocinante ha a che fare con </a:t>
            </a:r>
            <a:r>
              <a:rPr lang="it-IT" sz="2400" i="1" dirty="0"/>
              <a:t>situazioni d’urgenza e di incertezza</a:t>
            </a:r>
            <a:r>
              <a:rPr lang="it-IT" sz="2400" dirty="0"/>
              <a:t>, con l’imprevisto e l’inaspettato, con situazioni umane e familiari diversissime tra loro.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A2A2565-2515-43D8-8D9B-3D5362E78EF5}"/>
              </a:ext>
            </a:extLst>
          </p:cNvPr>
          <p:cNvSpPr/>
          <p:nvPr/>
        </p:nvSpPr>
        <p:spPr>
          <a:xfrm>
            <a:off x="657225" y="4004608"/>
            <a:ext cx="10963275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Tirocinio risorsa per l’università che per la scuola: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come opportunità per lo studente di sperimentarsi in contesto reale, vestendo l’abito dell’insegnante ricercatore;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come possibilità di creare una sinergia tra università e scuola, promuovendo una </a:t>
            </a:r>
            <a:r>
              <a:rPr lang="it-IT" sz="2400" i="1" dirty="0"/>
              <a:t>“contaminazione virtuosa e efficace” </a:t>
            </a:r>
            <a:r>
              <a:rPr lang="it-IT" sz="2400" dirty="0"/>
              <a:t>tra competenze diverse.</a:t>
            </a:r>
          </a:p>
        </p:txBody>
      </p:sp>
    </p:spTree>
    <p:extLst>
      <p:ext uri="{BB962C8B-B14F-4D97-AF65-F5344CB8AC3E}">
        <p14:creationId xmlns:p14="http://schemas.microsoft.com/office/powerpoint/2010/main" val="276310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30512C3-0B50-4AD8-930F-84B80FF6C157}"/>
              </a:ext>
            </a:extLst>
          </p:cNvPr>
          <p:cNvSpPr/>
          <p:nvPr/>
        </p:nvSpPr>
        <p:spPr>
          <a:xfrm>
            <a:off x="604837" y="183629"/>
            <a:ext cx="10791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Esseri viventi ed ecosistemi</a:t>
            </a:r>
          </a:p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Conoscenze intuitive e cambiamento concettuale</a:t>
            </a: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ricerca (P. Perucchini, C. Lorenzi, F.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Labrell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1F811F-38E0-448A-B2BB-BDF9E557589C}"/>
              </a:ext>
            </a:extLst>
          </p:cNvPr>
          <p:cNvSpPr/>
          <p:nvPr/>
        </p:nvSpPr>
        <p:spPr>
          <a:xfrm>
            <a:off x="385762" y="1536620"/>
            <a:ext cx="11010900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Il progetto di ricerca ha avuto </a:t>
            </a:r>
            <a:r>
              <a:rPr lang="it-IT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due obiettivi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indagare le concezioni 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spontanee e ingenue dei bambini;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realizzare un progetto didattico per poi verificare se è stato in grado di favorire l’acquisizione di concezioni biologiche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8694BDCB-BD10-4BDD-A7BC-7C7DA7F33FC7}"/>
              </a:ext>
            </a:extLst>
          </p:cNvPr>
          <p:cNvSpPr txBox="1">
            <a:spLocks/>
          </p:cNvSpPr>
          <p:nvPr/>
        </p:nvSpPr>
        <p:spPr>
          <a:xfrm>
            <a:off x="3657715" y="4033604"/>
            <a:ext cx="5112568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 typeface="Arial" panose="020B0604020202020204" pitchFamily="34" charset="0"/>
              <a:buNone/>
            </a:pPr>
            <a:r>
              <a:rPr lang="it-IT" sz="2000" dirty="0"/>
              <a:t>Lo </a:t>
            </a:r>
            <a:r>
              <a:rPr lang="it-IT" sz="2000" b="1" dirty="0"/>
              <a:t>strumento d’intervista </a:t>
            </a:r>
            <a:r>
              <a:rPr lang="it-IT" sz="2000" dirty="0"/>
              <a:t>richiedeva tre compiti:</a:t>
            </a:r>
          </a:p>
          <a:p>
            <a:pPr marL="0">
              <a:buFont typeface="Arial" panose="020B0604020202020204" pitchFamily="34" charset="0"/>
              <a:buNone/>
            </a:pPr>
            <a:r>
              <a:rPr lang="it-IT" sz="2000" b="1" dirty="0"/>
              <a:t>-</a:t>
            </a:r>
            <a:r>
              <a:rPr lang="it-IT" sz="2000" dirty="0"/>
              <a:t> categorizzazione in viventi e non viventi;</a:t>
            </a:r>
          </a:p>
          <a:p>
            <a:pPr marL="0">
              <a:buFont typeface="Arial" panose="020B0604020202020204" pitchFamily="34" charset="0"/>
              <a:buNone/>
            </a:pPr>
            <a:r>
              <a:rPr lang="it-IT" sz="2000" b="1" dirty="0"/>
              <a:t>-</a:t>
            </a:r>
            <a:r>
              <a:rPr lang="it-IT" sz="2000" dirty="0"/>
              <a:t> attribuzione delle proprietà ai viventi;</a:t>
            </a:r>
          </a:p>
          <a:p>
            <a:pPr marL="0">
              <a:buFont typeface="Arial" panose="020B0604020202020204" pitchFamily="34" charset="0"/>
              <a:buNone/>
            </a:pPr>
            <a:r>
              <a:rPr lang="it-IT" sz="2000" b="1" dirty="0"/>
              <a:t>-</a:t>
            </a:r>
            <a:r>
              <a:rPr lang="it-IT" sz="2000" dirty="0"/>
              <a:t> categorizzazione in piante, animali e non viventi. </a:t>
            </a:r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7ADC8FFE-B361-44B3-8947-C03FE694EB6A}"/>
              </a:ext>
            </a:extLst>
          </p:cNvPr>
          <p:cNvSpPr txBox="1">
            <a:spLocks noChangeArrowheads="1"/>
          </p:cNvSpPr>
          <p:nvPr/>
        </p:nvSpPr>
        <p:spPr bwMode="auto">
          <a:xfrm rot="498852">
            <a:off x="2162517" y="3906592"/>
            <a:ext cx="1378628" cy="12787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CE15C325-FCF4-476C-95D4-49BBC9B168F6}"/>
              </a:ext>
            </a:extLst>
          </p:cNvPr>
          <p:cNvSpPr txBox="1">
            <a:spLocks noChangeArrowheads="1"/>
          </p:cNvSpPr>
          <p:nvPr/>
        </p:nvSpPr>
        <p:spPr bwMode="auto">
          <a:xfrm rot="20621182">
            <a:off x="670921" y="4456233"/>
            <a:ext cx="1673548" cy="12868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magine 51" descr="E:\TESI\foto pretest\albero.JPG">
            <a:extLst>
              <a:ext uri="{FF2B5EF4-FFF2-40B4-BE49-F238E27FC236}">
                <a16:creationId xmlns:a16="http://schemas.microsoft.com/office/drawing/2014/main" id="{DDB63217-496C-4B97-A490-B02249FC7C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501">
            <a:off x="1095607" y="4635926"/>
            <a:ext cx="980847" cy="9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magine 52" descr="E:\TESI\foto pretest\rocks.jpg">
            <a:extLst>
              <a:ext uri="{FF2B5EF4-FFF2-40B4-BE49-F238E27FC236}">
                <a16:creationId xmlns:a16="http://schemas.microsoft.com/office/drawing/2014/main" id="{D0E7D239-06A1-4A13-847C-DFBA9E5AB0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867">
            <a:off x="10057861" y="3211050"/>
            <a:ext cx="1477387" cy="1003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4" name="Immagine 53" descr="E:\TESI\foto pretest\bici.jpg">
            <a:extLst>
              <a:ext uri="{FF2B5EF4-FFF2-40B4-BE49-F238E27FC236}">
                <a16:creationId xmlns:a16="http://schemas.microsoft.com/office/drawing/2014/main" id="{D3D3D042-E4A3-4A95-B2EC-4E587535B7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38">
            <a:off x="9972773" y="4447924"/>
            <a:ext cx="1756146" cy="1360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5" name="Immagine 54" descr="E:\TESI\foto pretest\sea-star-b.jpg">
            <a:extLst>
              <a:ext uri="{FF2B5EF4-FFF2-40B4-BE49-F238E27FC236}">
                <a16:creationId xmlns:a16="http://schemas.microsoft.com/office/drawing/2014/main" id="{8CB39A4F-BC32-4996-94C4-E07D73A3FB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1340" r="6249"/>
          <a:stretch>
            <a:fillRect/>
          </a:stretch>
        </p:blipFill>
        <p:spPr bwMode="auto">
          <a:xfrm rot="191105">
            <a:off x="897669" y="5695086"/>
            <a:ext cx="1523653" cy="115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6" name="Immagine 55" descr="E:\TESI\foto pretest\mosca.jpg">
            <a:extLst>
              <a:ext uri="{FF2B5EF4-FFF2-40B4-BE49-F238E27FC236}">
                <a16:creationId xmlns:a16="http://schemas.microsoft.com/office/drawing/2014/main" id="{17A7BD2B-5C38-4F1D-AC33-E3BB34F7ADB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10472"/>
          <a:stretch>
            <a:fillRect/>
          </a:stretch>
        </p:blipFill>
        <p:spPr bwMode="auto">
          <a:xfrm rot="20509597">
            <a:off x="8726820" y="3542342"/>
            <a:ext cx="1380223" cy="1272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7" name="Immagine 56" descr="E:\TESI\foto pretest\little dog-1.JPG">
            <a:extLst>
              <a:ext uri="{FF2B5EF4-FFF2-40B4-BE49-F238E27FC236}">
                <a16:creationId xmlns:a16="http://schemas.microsoft.com/office/drawing/2014/main" id="{C2DC8F97-2170-4628-9A28-300C46FD8BD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679">
            <a:off x="2173148" y="5294628"/>
            <a:ext cx="1409357" cy="1191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8" name="Immagine 57" descr="Draghetto.jpg">
            <a:extLst>
              <a:ext uri="{FF2B5EF4-FFF2-40B4-BE49-F238E27FC236}">
                <a16:creationId xmlns:a16="http://schemas.microsoft.com/office/drawing/2014/main" id="{6BC779D1-22DA-4A14-9E3C-9A9FE49700E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 rot="21120364">
            <a:off x="8868670" y="5402351"/>
            <a:ext cx="1872620" cy="1089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" name="Immagine 58" descr="E:\TESI\foto pretest\grass.JPG">
            <a:extLst>
              <a:ext uri="{FF2B5EF4-FFF2-40B4-BE49-F238E27FC236}">
                <a16:creationId xmlns:a16="http://schemas.microsoft.com/office/drawing/2014/main" id="{5C49E0AB-FF82-45D5-964D-5242DF4BDC0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949">
            <a:off x="665063" y="3306504"/>
            <a:ext cx="1756809" cy="1177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0" name="Immagine 59" descr="E:\TESI\foto pretest\margherita1.jpg">
            <a:extLst>
              <a:ext uri="{FF2B5EF4-FFF2-40B4-BE49-F238E27FC236}">
                <a16:creationId xmlns:a16="http://schemas.microsoft.com/office/drawing/2014/main" id="{2B3720C3-9741-4F35-8861-B8C1BF655C23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7"/>
          <a:stretch/>
        </p:blipFill>
        <p:spPr bwMode="auto">
          <a:xfrm rot="588224">
            <a:off x="2590147" y="4061708"/>
            <a:ext cx="667161" cy="943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12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AB16269D-B721-4E8C-8971-EC7184BE82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527">
            <a:off x="373274" y="3481582"/>
            <a:ext cx="2162479" cy="1444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C7F41BA-228E-44C6-8FB0-69929A684BDD}"/>
              </a:ext>
            </a:extLst>
          </p:cNvPr>
          <p:cNvSpPr/>
          <p:nvPr/>
        </p:nvSpPr>
        <p:spPr>
          <a:xfrm>
            <a:off x="586822" y="-35038"/>
            <a:ext cx="107918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Esseri viventi ed ecosistemi</a:t>
            </a:r>
          </a:p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Conoscenze intuitive e cambiamento concettuale</a:t>
            </a: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ricerca (P. Perucchini, C. Lorenzi, F.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Labrell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95C4315-7F1A-4113-B72A-3DC42ED72D76}"/>
              </a:ext>
            </a:extLst>
          </p:cNvPr>
          <p:cNvGrpSpPr/>
          <p:nvPr/>
        </p:nvGrpSpPr>
        <p:grpSpPr>
          <a:xfrm>
            <a:off x="424953" y="1415639"/>
            <a:ext cx="3214608" cy="2107604"/>
            <a:chOff x="904222" y="1999921"/>
            <a:chExt cx="4107972" cy="284837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5C151F8-EDC8-415A-A7B4-561C16FDD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7" b="11434"/>
            <a:stretch/>
          </p:blipFill>
          <p:spPr>
            <a:xfrm>
              <a:off x="904222" y="1999921"/>
              <a:ext cx="4107972" cy="2848372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08F6C66-0FC4-4615-9E98-367C487E5A7A}"/>
                </a:ext>
              </a:extLst>
            </p:cNvPr>
            <p:cNvSpPr txBox="1"/>
            <p:nvPr/>
          </p:nvSpPr>
          <p:spPr>
            <a:xfrm rot="314037">
              <a:off x="1134748" y="2073778"/>
              <a:ext cx="1552926" cy="623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Osservazioni</a:t>
              </a:r>
            </a:p>
            <a:p>
              <a:pPr algn="ctr"/>
              <a:endParaRPr lang="it-IT" sz="1000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45F070F-4C9F-43AA-A867-E45B7EED1725}"/>
                </a:ext>
              </a:extLst>
            </p:cNvPr>
            <p:cNvSpPr txBox="1"/>
            <p:nvPr/>
          </p:nvSpPr>
          <p:spPr>
            <a:xfrm rot="244729">
              <a:off x="1094365" y="2550252"/>
              <a:ext cx="1809188" cy="112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20/02/2018</a:t>
              </a:r>
            </a:p>
            <a:p>
              <a:pPr algn="ctr"/>
              <a:r>
                <a:rPr lang="it-IT" sz="1200" dirty="0"/>
                <a:t>Oggi abbiamo piantato i semi e li abbiamo annaffiati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7A61F90-AEAA-4410-844A-006BA5D5A1CD}"/>
                </a:ext>
              </a:extLst>
            </p:cNvPr>
            <p:cNvSpPr/>
            <p:nvPr/>
          </p:nvSpPr>
          <p:spPr>
            <a:xfrm rot="234304">
              <a:off x="1019718" y="3719393"/>
              <a:ext cx="1938044" cy="873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/>
                <a:t>25/02/2018</a:t>
              </a:r>
            </a:p>
            <a:p>
              <a:pPr algn="ctr"/>
              <a:r>
                <a:rPr lang="it-IT" sz="1200" dirty="0"/>
                <a:t>Sta iniziando a nascere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68CDF84-7F61-4C7B-A7CE-D6EB63B72A96}"/>
                </a:ext>
              </a:extLst>
            </p:cNvPr>
            <p:cNvSpPr/>
            <p:nvPr/>
          </p:nvSpPr>
          <p:spPr>
            <a:xfrm rot="21444617">
              <a:off x="2788153" y="2042612"/>
              <a:ext cx="2128832" cy="6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/>
                <a:t>28/02/2018</a:t>
              </a:r>
            </a:p>
            <a:p>
              <a:pPr algn="ctr"/>
              <a:r>
                <a:rPr lang="it-IT" sz="1200" dirty="0"/>
                <a:t>Sta iniziando a crescere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4B6D19A7-C257-46E0-9C79-9AD6F9EB4131}"/>
                </a:ext>
              </a:extLst>
            </p:cNvPr>
            <p:cNvSpPr/>
            <p:nvPr/>
          </p:nvSpPr>
          <p:spPr>
            <a:xfrm rot="21346108">
              <a:off x="2999561" y="3412382"/>
              <a:ext cx="1598971" cy="1247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 </a:t>
              </a:r>
              <a:r>
                <a:rPr lang="it-IT" sz="1200" b="1" dirty="0"/>
                <a:t>12/03/2018</a:t>
              </a:r>
            </a:p>
            <a:p>
              <a:pPr algn="ctr"/>
              <a:r>
                <a:rPr lang="it-IT" sz="1200" dirty="0"/>
                <a:t>È altissima e sono cresciute le foglie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9DCB003-08D6-4C99-8B75-E5A9BB8C14EB}"/>
                </a:ext>
              </a:extLst>
            </p:cNvPr>
            <p:cNvSpPr/>
            <p:nvPr/>
          </p:nvSpPr>
          <p:spPr>
            <a:xfrm rot="21331661">
              <a:off x="2843500" y="2638680"/>
              <a:ext cx="1952620" cy="873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/>
                <a:t>04/03/2018</a:t>
              </a:r>
            </a:p>
            <a:p>
              <a:pPr algn="ctr"/>
              <a:r>
                <a:rPr lang="it-IT" sz="1200" dirty="0"/>
                <a:t>Stanno cominciando a crescere le foglie</a:t>
              </a:r>
            </a:p>
          </p:txBody>
        </p:sp>
      </p:grpSp>
      <p:pic>
        <p:nvPicPr>
          <p:cNvPr id="13" name="Picture 19">
            <a:extLst>
              <a:ext uri="{FF2B5EF4-FFF2-40B4-BE49-F238E27FC236}">
                <a16:creationId xmlns:a16="http://schemas.microsoft.com/office/drawing/2014/main" id="{CFDA7956-8642-45DD-9101-C3656146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654" y="1662595"/>
            <a:ext cx="2925281" cy="2018509"/>
          </a:xfrm>
          <a:prstGeom prst="rect">
            <a:avLst/>
          </a:prstGeom>
          <a:noFill/>
        </p:spPr>
      </p:pic>
      <p:pic>
        <p:nvPicPr>
          <p:cNvPr id="14" name="Picture 18" descr="C:\Users\Laura\Desktop\Università\Tesi\Parti di Tesi-Relazione\Tirocinio\Progetto didattico\Allegati Unità Didattiche\III Unità Didattica - allegati, checklist, foto\Foto\2 incontro.jpg">
            <a:extLst>
              <a:ext uri="{FF2B5EF4-FFF2-40B4-BE49-F238E27FC236}">
                <a16:creationId xmlns:a16="http://schemas.microsoft.com/office/drawing/2014/main" id="{987500CD-913A-4E80-8390-6DE4D512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2057">
            <a:off x="8506448" y="1443649"/>
            <a:ext cx="3182378" cy="23867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Picture 2" descr="C:\Users\Laura\Desktop\Università\Tesi\Parti di Tesi-Relazione\Tirocinio\Progetto didattico\Allegati Unità Didattiche\I Unità Didattica - allegati, checklist, foto\Foto\2 incontro!.jpg">
            <a:extLst>
              <a:ext uri="{FF2B5EF4-FFF2-40B4-BE49-F238E27FC236}">
                <a16:creationId xmlns:a16="http://schemas.microsoft.com/office/drawing/2014/main" id="{11E49D3C-756A-4029-A3DA-EDAA8FEC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6585">
            <a:off x="7271624" y="3625553"/>
            <a:ext cx="2688710" cy="2016532"/>
          </a:xfrm>
          <a:prstGeom prst="rect">
            <a:avLst/>
          </a:prstGeom>
          <a:noFill/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C4795ADF-7F46-4C54-9538-DF941208B56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47" y="2433965"/>
            <a:ext cx="2666809" cy="1762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8EE3C6F8-8667-46B7-A371-5118BE6AAB59}"/>
              </a:ext>
            </a:extLst>
          </p:cNvPr>
          <p:cNvSpPr/>
          <p:nvPr/>
        </p:nvSpPr>
        <p:spPr>
          <a:xfrm>
            <a:off x="2164810" y="4021918"/>
            <a:ext cx="2247497" cy="2081969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Cuore 22">
            <a:extLst>
              <a:ext uri="{FF2B5EF4-FFF2-40B4-BE49-F238E27FC236}">
                <a16:creationId xmlns:a16="http://schemas.microsoft.com/office/drawing/2014/main" id="{08FF3D95-3E61-4DBB-A3E0-3403CF76CE70}"/>
              </a:ext>
            </a:extLst>
          </p:cNvPr>
          <p:cNvSpPr/>
          <p:nvPr/>
        </p:nvSpPr>
        <p:spPr>
          <a:xfrm>
            <a:off x="6831753" y="1766778"/>
            <a:ext cx="377367" cy="2723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uore 23">
            <a:extLst>
              <a:ext uri="{FF2B5EF4-FFF2-40B4-BE49-F238E27FC236}">
                <a16:creationId xmlns:a16="http://schemas.microsoft.com/office/drawing/2014/main" id="{5A8EBCC6-074C-4E52-B1AB-28D5879EE109}"/>
              </a:ext>
            </a:extLst>
          </p:cNvPr>
          <p:cNvSpPr/>
          <p:nvPr/>
        </p:nvSpPr>
        <p:spPr>
          <a:xfrm>
            <a:off x="7293962" y="2366608"/>
            <a:ext cx="377367" cy="2723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15">
            <a:extLst>
              <a:ext uri="{FF2B5EF4-FFF2-40B4-BE49-F238E27FC236}">
                <a16:creationId xmlns:a16="http://schemas.microsoft.com/office/drawing/2014/main" id="{54DC4586-12B2-4A92-ABDA-1557557137B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96" y="4550968"/>
            <a:ext cx="2510469" cy="1830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" name="Picture 5" descr="C:\Users\Laura\Desktop\Università\Tesi\Parti di Tesi-Relazione\Tirocinio\Progetto didattico\Allegati Unità Didattiche\I Unità Didattica - allegati, checklist, foto\Foto\4 incontro.jpg">
            <a:extLst>
              <a:ext uri="{FF2B5EF4-FFF2-40B4-BE49-F238E27FC236}">
                <a16:creationId xmlns:a16="http://schemas.microsoft.com/office/drawing/2014/main" id="{B4A15060-8F86-4C38-B10E-09C9FF3C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0512" r="3137" b="3888"/>
          <a:stretch>
            <a:fillRect/>
          </a:stretch>
        </p:blipFill>
        <p:spPr bwMode="auto">
          <a:xfrm>
            <a:off x="8751318" y="4958612"/>
            <a:ext cx="3215257" cy="2131041"/>
          </a:xfrm>
          <a:prstGeom prst="rect">
            <a:avLst/>
          </a:prstGeom>
          <a:noFill/>
        </p:spPr>
      </p:pic>
      <p:pic>
        <p:nvPicPr>
          <p:cNvPr id="33" name="Picture 22">
            <a:extLst>
              <a:ext uri="{FF2B5EF4-FFF2-40B4-BE49-F238E27FC236}">
                <a16:creationId xmlns:a16="http://schemas.microsoft.com/office/drawing/2014/main" id="{8348995F-4130-45D6-A19C-845ECCEF45AC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3" y="5292094"/>
            <a:ext cx="2298486" cy="1542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311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F6C4D8-BE36-49B4-85DE-A61FA4637D19}"/>
              </a:ext>
            </a:extLst>
          </p:cNvPr>
          <p:cNvSpPr txBox="1"/>
          <p:nvPr/>
        </p:nvSpPr>
        <p:spPr>
          <a:xfrm>
            <a:off x="1266825" y="1114425"/>
            <a:ext cx="9458326" cy="303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La progettazione in gruppo per prendersi «cura del gruppo»</a:t>
            </a:r>
          </a:p>
          <a:p>
            <a:pPr algn="ctr"/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Abilità comunicative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Gestione dei conflitti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Competenze di autonomia e di appartenenza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Valorizzazione degli insegnanti come produttori di cultura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Possibilità di esprimersi nella totalità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6CF395-4178-48FB-B87C-6104A469C168}"/>
              </a:ext>
            </a:extLst>
          </p:cNvPr>
          <p:cNvSpPr txBox="1"/>
          <p:nvPr/>
        </p:nvSpPr>
        <p:spPr>
          <a:xfrm>
            <a:off x="1123950" y="4981575"/>
            <a:ext cx="960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INTEGRARE LE LOGICHE DEL CONFINE CON LE LOGICHE DEL SENTIERO</a:t>
            </a:r>
          </a:p>
          <a:p>
            <a:pPr algn="ctr"/>
            <a:r>
              <a:rPr lang="it-IT" sz="2400" dirty="0"/>
              <a:t>								        </a:t>
            </a:r>
            <a:r>
              <a:rPr lang="it-IT" sz="2000" dirty="0" err="1"/>
              <a:t>Canevaro</a:t>
            </a:r>
            <a:r>
              <a:rPr lang="it-IT" sz="2000" dirty="0"/>
              <a:t> 2006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3251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8D37C8-7BC7-47DF-818F-733B6B7637ED}"/>
              </a:ext>
            </a:extLst>
          </p:cNvPr>
          <p:cNvSpPr txBox="1"/>
          <p:nvPr/>
        </p:nvSpPr>
        <p:spPr>
          <a:xfrm>
            <a:off x="428625" y="457200"/>
            <a:ext cx="1120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Riferimenti bibliografici</a:t>
            </a:r>
          </a:p>
          <a:p>
            <a:pPr algn="ctr"/>
            <a:endParaRPr lang="it-IT" sz="2400" b="1" dirty="0"/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Carey S. (1985).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 Mass: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MitPress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citato da Cavallini (1995).</a:t>
            </a:r>
          </a:p>
          <a:p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Frabboni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F., Giovannini M.L. (2009), Professione insegnante. Un concerto a più voci in onore di un mestiere difficile, Franco Angeli, Milano.</a:t>
            </a:r>
          </a:p>
          <a:p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(2000), La testa ben fatta. Riforma dell’insegnamento e riforma del pensiero, Raffaello Cortina, Milano. </a:t>
            </a:r>
          </a:p>
          <a:p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Olmetti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Peja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(1998). Teorie e tecniche dell'osservazione in classe, Giunti Editore, Milano.</a:t>
            </a:r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Perucchini, P. (2017). Concezioni ingenue in bambini di scuola dell’infanzia e primaria: il caso di animali e piante. In GIORNATA DELLA RICERCA 2017 Dipartimento Scienze Formazione - Roma Tre (pp. 85-86). Università degli Studi Roma Tre. </a:t>
            </a:r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Perrenoud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(1999), Dix nouvelles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compétences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enseigner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voyage, ESF, Paris (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Dieci nuove competenze per insegnare. Invito al viaggio, Anicia, Roma, 2005).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554EA8-DEA9-4A10-A4E8-158FF002F742}"/>
              </a:ext>
            </a:extLst>
          </p:cNvPr>
          <p:cNvSpPr txBox="1"/>
          <p:nvPr/>
        </p:nvSpPr>
        <p:spPr>
          <a:xfrm>
            <a:off x="7372350" y="6169967"/>
            <a:ext cx="448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viviana.rossanese@uniroma3.it</a:t>
            </a:r>
          </a:p>
        </p:txBody>
      </p:sp>
    </p:spTree>
    <p:extLst>
      <p:ext uri="{BB962C8B-B14F-4D97-AF65-F5344CB8AC3E}">
        <p14:creationId xmlns:p14="http://schemas.microsoft.com/office/powerpoint/2010/main" val="1624760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643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frontespizio</dc:title>
  <dc:creator>viviana rossanese</dc:creator>
  <cp:lastModifiedBy>viviana rossanese</cp:lastModifiedBy>
  <cp:revision>49</cp:revision>
  <dcterms:created xsi:type="dcterms:W3CDTF">2019-09-08T07:41:26Z</dcterms:created>
  <dcterms:modified xsi:type="dcterms:W3CDTF">2019-09-11T08:49:31Z</dcterms:modified>
</cp:coreProperties>
</file>