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708" r:id="rId2"/>
    <p:sldMasterId id="2147483717" r:id="rId3"/>
    <p:sldMasterId id="2147483727" r:id="rId4"/>
  </p:sldMasterIdLst>
  <p:notesMasterIdLst>
    <p:notesMasterId r:id="rId20"/>
  </p:notesMasterIdLst>
  <p:sldIdLst>
    <p:sldId id="354" r:id="rId5"/>
    <p:sldId id="364" r:id="rId6"/>
    <p:sldId id="358" r:id="rId7"/>
    <p:sldId id="359" r:id="rId8"/>
    <p:sldId id="360" r:id="rId9"/>
    <p:sldId id="262" r:id="rId10"/>
    <p:sldId id="265" r:id="rId11"/>
    <p:sldId id="361" r:id="rId12"/>
    <p:sldId id="366" r:id="rId13"/>
    <p:sldId id="362" r:id="rId14"/>
    <p:sldId id="365" r:id="rId15"/>
    <p:sldId id="369" r:id="rId16"/>
    <p:sldId id="370" r:id="rId17"/>
    <p:sldId id="356" r:id="rId18"/>
    <p:sldId id="367" r:id="rId19"/>
  </p:sldIdLst>
  <p:sldSz cx="9144000" cy="5143500" type="screen16x9"/>
  <p:notesSz cx="6858000" cy="9144000"/>
  <p:embeddedFontLst>
    <p:embeddedFont>
      <p:font typeface="Open Sans" charset="0"/>
      <p:regular r:id="rId21"/>
      <p:bold r:id="rId22"/>
      <p:italic r:id="rId23"/>
      <p:boldItalic r:id="rId24"/>
    </p:embeddedFont>
    <p:embeddedFont>
      <p:font typeface="Helvetica" pitchFamily="34" charset="0"/>
      <p:regular r:id="rId25"/>
      <p:bold r:id="rId26"/>
      <p:italic r:id="rId27"/>
      <p:boldItalic r:id="rId28"/>
    </p:embeddedFont>
    <p:embeddedFont>
      <p:font typeface="Lato Regular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  <p:embeddedFont>
      <p:font typeface="Century Gothic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6A80A09-5782-4470-9E8D-E81285200528}">
  <a:tblStyle styleId="{C6A80A09-5782-4470-9E8D-E812852005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3383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446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94888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418757" y="4878958"/>
            <a:ext cx="297558" cy="2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59" y="94059"/>
            <a:ext cx="1117607" cy="26908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 flipV="1">
            <a:off x="4522788" y="697705"/>
            <a:ext cx="5" cy="957266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50837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-2" y="342900"/>
            <a:ext cx="9144004" cy="197644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" y="94060"/>
            <a:ext cx="858838" cy="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 flipV="1">
            <a:off x="4522788" y="697705"/>
            <a:ext cx="5" cy="957266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168586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08326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8585" y="94059"/>
            <a:ext cx="1186832" cy="28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2.png" descr="logoAE_trasparen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738" y="46432"/>
            <a:ext cx="1354672" cy="381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3.png" descr="Loghi PON 2014-2020 (fse+fesr)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7931" y="94059"/>
            <a:ext cx="2354546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723707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-2" y="342900"/>
            <a:ext cx="9144004" cy="197644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" y="94060"/>
            <a:ext cx="858838" cy="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4399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4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788" y="1885951"/>
            <a:ext cx="1765305" cy="52625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82248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61960" y="1963338"/>
            <a:ext cx="8220080" cy="4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pic>
        <p:nvPicPr>
          <p:cNvPr id="59" name="image4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788" y="1291826"/>
            <a:ext cx="1765305" cy="52626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04743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59" y="94059"/>
            <a:ext cx="1117607" cy="269082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 flipV="1">
            <a:off x="4522785" y="697705"/>
            <a:ext cx="6" cy="957266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6300572" y="4651849"/>
            <a:ext cx="252629" cy="2308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04558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59" y="94059"/>
            <a:ext cx="1117607" cy="26908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 flipV="1">
            <a:off x="4522788" y="697705"/>
            <a:ext cx="5" cy="957266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557868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-2" y="342900"/>
            <a:ext cx="9144004" cy="197644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" y="94060"/>
            <a:ext cx="858838" cy="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 flipV="1">
            <a:off x="4522788" y="697705"/>
            <a:ext cx="5" cy="957266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23777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461962" y="1963341"/>
            <a:ext cx="82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95300" algn="ctr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359634" y="4027176"/>
            <a:ext cx="548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358989" y="4252491"/>
            <a:ext cx="54786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358989" y="4414685"/>
            <a:ext cx="5478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344068"/>
                </a:solidFill>
              </a:rPr>
              <a:pPr/>
              <a:t>‹N›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59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D62CEF3B-A037-46D0-B02C-1428F07E938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78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10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"/>
          <p:cNvSpPr/>
          <p:nvPr/>
        </p:nvSpPr>
        <p:spPr>
          <a:xfrm>
            <a:off x="8977081" y="-190149"/>
            <a:ext cx="810276" cy="5473242"/>
          </a:xfrm>
          <a:prstGeom prst="rect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buFontTx/>
              <a:buNone/>
              <a:defRPr sz="3000" b="0">
                <a:solidFill>
                  <a:srgbClr val="82CA39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82CA39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itolo Testo"/>
          <p:cNvSpPr txBox="1"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12727" y="2658814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  <a:lvl2pPr marL="0" indent="0" algn="ctr">
              <a:spcBef>
                <a:spcPts val="0"/>
              </a:spcBef>
              <a:buSzTx/>
              <a:buNone/>
              <a:defRPr sz="1950"/>
            </a:lvl2pPr>
            <a:lvl3pPr marL="0" indent="0" algn="ctr">
              <a:spcBef>
                <a:spcPts val="0"/>
              </a:spcBef>
              <a:buSzTx/>
              <a:buNone/>
              <a:defRPr sz="1950"/>
            </a:lvl3pPr>
            <a:lvl4pPr marL="0" indent="0" algn="ctr">
              <a:spcBef>
                <a:spcPts val="0"/>
              </a:spcBef>
              <a:buSzTx/>
              <a:buNone/>
              <a:defRPr sz="1950"/>
            </a:lvl4pPr>
            <a:lvl5pPr marL="0" indent="0" algn="ctr">
              <a:spcBef>
                <a:spcPts val="0"/>
              </a:spcBef>
              <a:buSzTx/>
              <a:buNone/>
              <a:defRPr sz="195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Andrea Nardi e Gabriele D’Anna"/>
          <p:cNvSpPr txBox="1"/>
          <p:nvPr/>
        </p:nvSpPr>
        <p:spPr>
          <a:xfrm rot="16200000">
            <a:off x="8415998" y="4419901"/>
            <a:ext cx="1294825" cy="15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1800" b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 defTabSz="308074" hangingPunct="0">
              <a:buClrTx/>
              <a:buFontTx/>
              <a:buNone/>
            </a:pPr>
            <a:r>
              <a:rPr sz="675"/>
              <a:t>Andrea Nardi e Gabriele D’Anna</a:t>
            </a:r>
          </a:p>
        </p:txBody>
      </p:sp>
      <p:sp>
        <p:nvSpPr>
          <p:cNvPr id="15" name="Rettangolo"/>
          <p:cNvSpPr/>
          <p:nvPr/>
        </p:nvSpPr>
        <p:spPr>
          <a:xfrm>
            <a:off x="161126" y="-139593"/>
            <a:ext cx="643263" cy="5422686"/>
          </a:xfrm>
          <a:prstGeom prst="rect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buFontTx/>
              <a:buNone/>
              <a:defRPr sz="3000" b="0">
                <a:solidFill>
                  <a:srgbClr val="82CA39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82CA39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116298" y="442793"/>
            <a:ext cx="1198112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-367451" y="3994227"/>
            <a:ext cx="1700418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-152242" y="2019730"/>
            <a:ext cx="1270000" cy="47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14686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magine"/>
          <p:cNvSpPr>
            <a:spLocks noGrp="1"/>
          </p:cNvSpPr>
          <p:nvPr>
            <p:ph type="pic" sz="half" idx="13"/>
          </p:nvPr>
        </p:nvSpPr>
        <p:spPr>
          <a:xfrm>
            <a:off x="2000250" y="354955"/>
            <a:ext cx="5143500" cy="31142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xfrm>
            <a:off x="1812727" y="3542854"/>
            <a:ext cx="5518547" cy="750094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12727" y="4299644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  <a:lvl2pPr marL="0" indent="0" algn="ctr">
              <a:spcBef>
                <a:spcPts val="0"/>
              </a:spcBef>
              <a:buSzTx/>
              <a:buNone/>
              <a:defRPr sz="1950"/>
            </a:lvl2pPr>
            <a:lvl3pPr marL="0" indent="0" algn="ctr">
              <a:spcBef>
                <a:spcPts val="0"/>
              </a:spcBef>
              <a:buSzTx/>
              <a:buNone/>
              <a:defRPr sz="1950"/>
            </a:lvl3pPr>
            <a:lvl4pPr marL="0" indent="0" algn="ctr">
              <a:spcBef>
                <a:spcPts val="0"/>
              </a:spcBef>
              <a:buSzTx/>
              <a:buNone/>
              <a:defRPr sz="1950"/>
            </a:lvl4pPr>
            <a:lvl5pPr marL="0" indent="0" algn="ctr">
              <a:spcBef>
                <a:spcPts val="0"/>
              </a:spcBef>
              <a:buSzTx/>
              <a:buNone/>
              <a:defRPr sz="195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102862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>
            <a:spLocks noGrp="1"/>
          </p:cNvSpPr>
          <p:nvPr>
            <p:ph type="title"/>
          </p:nvPr>
        </p:nvSpPr>
        <p:spPr>
          <a:xfrm>
            <a:off x="1812727" y="1701106"/>
            <a:ext cx="5518547" cy="174128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66121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mmagine"/>
          <p:cNvSpPr>
            <a:spLocks noGrp="1"/>
          </p:cNvSpPr>
          <p:nvPr>
            <p:ph type="pic" sz="half" idx="13"/>
          </p:nvPr>
        </p:nvSpPr>
        <p:spPr>
          <a:xfrm>
            <a:off x="4685853" y="334863"/>
            <a:ext cx="2812852" cy="4333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Titolo Testo"/>
          <p:cNvSpPr txBox="1">
            <a:spLocks noGrp="1"/>
          </p:cNvSpPr>
          <p:nvPr>
            <p:ph type="title"/>
          </p:nvPr>
        </p:nvSpPr>
        <p:spPr>
          <a:xfrm>
            <a:off x="1645295" y="334863"/>
            <a:ext cx="2812852" cy="2102942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Titolo Testo</a:t>
            </a:r>
          </a:p>
        </p:txBody>
      </p:sp>
      <p:sp>
        <p:nvSpPr>
          <p:cNvPr id="4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645295" y="2491383"/>
            <a:ext cx="2812852" cy="216991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  <a:lvl2pPr marL="0" indent="0" algn="ctr">
              <a:spcBef>
                <a:spcPts val="0"/>
              </a:spcBef>
              <a:buSzTx/>
              <a:buNone/>
              <a:defRPr sz="1950"/>
            </a:lvl2pPr>
            <a:lvl3pPr marL="0" indent="0" algn="ctr">
              <a:spcBef>
                <a:spcPts val="0"/>
              </a:spcBef>
              <a:buSzTx/>
              <a:buNone/>
              <a:defRPr sz="1950"/>
            </a:lvl3pPr>
            <a:lvl4pPr marL="0" indent="0" algn="ctr">
              <a:spcBef>
                <a:spcPts val="0"/>
              </a:spcBef>
              <a:buSzTx/>
              <a:buNone/>
              <a:defRPr sz="1950"/>
            </a:lvl4pPr>
            <a:lvl5pPr marL="0" indent="0" algn="ctr">
              <a:spcBef>
                <a:spcPts val="0"/>
              </a:spcBef>
              <a:buSzTx/>
              <a:buNone/>
              <a:defRPr sz="195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90121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93469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81003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magine"/>
          <p:cNvSpPr>
            <a:spLocks noGrp="1"/>
          </p:cNvSpPr>
          <p:nvPr>
            <p:ph type="pic" sz="quarter" idx="13"/>
          </p:nvPr>
        </p:nvSpPr>
        <p:spPr>
          <a:xfrm>
            <a:off x="4685853" y="1366242"/>
            <a:ext cx="2812852" cy="33151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366242"/>
            <a:ext cx="2812852" cy="3315147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688"/>
              </a:spcBef>
              <a:defRPr sz="1425"/>
            </a:lvl1pPr>
            <a:lvl2pPr marL="303099" indent="-174512">
              <a:spcBef>
                <a:spcPts val="1688"/>
              </a:spcBef>
              <a:defRPr sz="1425"/>
            </a:lvl2pPr>
            <a:lvl3pPr marL="431687" indent="-174512">
              <a:spcBef>
                <a:spcPts val="1688"/>
              </a:spcBef>
              <a:defRPr sz="1425"/>
            </a:lvl3pPr>
            <a:lvl4pPr marL="560274" indent="-174512">
              <a:spcBef>
                <a:spcPts val="1688"/>
              </a:spcBef>
              <a:defRPr sz="1425"/>
            </a:lvl4pPr>
            <a:lvl5pPr marL="688862" indent="-174512">
              <a:spcBef>
                <a:spcPts val="1688"/>
              </a:spcBef>
              <a:defRPr sz="1425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82789" y="4902398"/>
            <a:ext cx="291746" cy="27122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99873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0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905744" y="325755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45295" y="669727"/>
            <a:ext cx="5853410" cy="380404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970717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magine"/>
          <p:cNvSpPr>
            <a:spLocks noGrp="1"/>
          </p:cNvSpPr>
          <p:nvPr>
            <p:ph type="pic" sz="quarter" idx="13"/>
          </p:nvPr>
        </p:nvSpPr>
        <p:spPr>
          <a:xfrm>
            <a:off x="4685853" y="2685604"/>
            <a:ext cx="2812852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Immagine"/>
          <p:cNvSpPr>
            <a:spLocks noGrp="1"/>
          </p:cNvSpPr>
          <p:nvPr>
            <p:ph type="pic" sz="quarter" idx="14"/>
          </p:nvPr>
        </p:nvSpPr>
        <p:spPr>
          <a:xfrm>
            <a:off x="4685853" y="468809"/>
            <a:ext cx="2812852" cy="19890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Immagine"/>
          <p:cNvSpPr>
            <a:spLocks noGrp="1"/>
          </p:cNvSpPr>
          <p:nvPr>
            <p:ph type="pic" sz="half" idx="15"/>
          </p:nvPr>
        </p:nvSpPr>
        <p:spPr>
          <a:xfrm>
            <a:off x="1645295" y="468809"/>
            <a:ext cx="2812852" cy="4205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575931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812727" y="3355330"/>
            <a:ext cx="5518547" cy="3289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–Giovanni Mela</a:t>
            </a:r>
          </a:p>
        </p:txBody>
      </p:sp>
      <p:sp>
        <p:nvSpPr>
          <p:cNvPr id="100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812727" y="2206153"/>
            <a:ext cx="5518547" cy="4097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25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1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82890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Immagine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678533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70109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59367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8585" y="94059"/>
            <a:ext cx="1186832" cy="28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2.png" descr="logoAE_trasparen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738" y="46432"/>
            <a:ext cx="1354672" cy="381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3.png" descr="Loghi PON 2014-2020 (fse+fesr)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7931" y="94059"/>
            <a:ext cx="2354546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82627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-2" y="342900"/>
            <a:ext cx="9144004" cy="197644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" y="94060"/>
            <a:ext cx="858838" cy="20836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18829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4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788" y="1885951"/>
            <a:ext cx="1765305" cy="52625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37922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61960" y="1963338"/>
            <a:ext cx="8220080" cy="4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pic>
        <p:nvPicPr>
          <p:cNvPr id="59" name="image4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788" y="1291826"/>
            <a:ext cx="1765305" cy="52626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19237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" y="-2"/>
            <a:ext cx="9144004" cy="48819"/>
          </a:xfrm>
          <a:prstGeom prst="rect">
            <a:avLst/>
          </a:prstGeom>
          <a:solidFill>
            <a:srgbClr val="0D5B90"/>
          </a:solidFill>
          <a:ln>
            <a:solidFill>
              <a:srgbClr val="1070A3"/>
            </a:solidFill>
          </a:ln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image1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59" y="94059"/>
            <a:ext cx="1117607" cy="269082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 flipV="1">
            <a:off x="4522785" y="697705"/>
            <a:ext cx="6" cy="957266"/>
          </a:xfrm>
          <a:prstGeom prst="line">
            <a:avLst/>
          </a:prstGeom>
          <a:ln w="3175">
            <a:solidFill>
              <a:srgbClr val="0D5B90"/>
            </a:solidFill>
          </a:ln>
        </p:spPr>
        <p:txBody>
          <a:bodyPr lIns="34289" tIns="34289" rIns="34289" bIns="34289"/>
          <a:lstStyle/>
          <a:p>
            <a:pPr defTabSz="342900" hangingPunct="0">
              <a:buClrTx/>
              <a:buFontTx/>
              <a:buNone/>
            </a:pPr>
            <a:endParaRPr sz="1350">
              <a:latin typeface="Helvetica"/>
              <a:cs typeface="Helvetica"/>
              <a:sym typeface="Helvetica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6300572" y="4651849"/>
            <a:ext cx="252629" cy="2308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03701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0" y="0"/>
            <a:ext cx="9144000" cy="49212"/>
          </a:xfrm>
          <a:prstGeom prst="rect">
            <a:avLst/>
          </a:prstGeom>
          <a:solidFill>
            <a:srgbClr val="0D5B90"/>
          </a:solidFill>
          <a:ln w="9525" cap="flat" cmpd="sng">
            <a:solidFill>
              <a:srgbClr val="1070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62" y="93662"/>
            <a:ext cx="1117600" cy="2697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" y="0"/>
            <a:ext cx="9144004" cy="5143500"/>
          </a:xfrm>
          <a:prstGeom prst="rect">
            <a:avLst/>
          </a:prstGeom>
          <a:solidFill>
            <a:srgbClr val="0D5B90"/>
          </a:solidFill>
          <a:ln>
            <a:solidFill>
              <a:srgbClr val="4A7EBB"/>
            </a:solidFill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370013" y="577453"/>
            <a:ext cx="7315201" cy="125134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3" y="1828800"/>
            <a:ext cx="3581401" cy="3314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00574" y="4651849"/>
            <a:ext cx="252629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42900" hangingPunct="0">
              <a:buClrTx/>
            </a:pPr>
            <a:fld id="{86CB4B4D-7CA3-9044-876B-883B54F8677D}" type="slidenum">
              <a:rPr lang="it-IT" smtClean="0"/>
              <a:pPr defTabSz="342900" hangingPunct="0">
                <a:buClrTx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18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 spd="med"/>
  <p:txStyles>
    <p:titleStyle>
      <a:lvl1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87828" marR="0" indent="-244928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14400" marR="0" indent="-22860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03020" marR="0" indent="-27432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76400" marR="0" indent="-30480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" y="0"/>
            <a:ext cx="9144004" cy="5143500"/>
          </a:xfrm>
          <a:prstGeom prst="rect">
            <a:avLst/>
          </a:prstGeom>
          <a:solidFill>
            <a:srgbClr val="0D5B90"/>
          </a:solidFill>
          <a:ln>
            <a:solidFill>
              <a:srgbClr val="4A7EBB"/>
            </a:solidFill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34289" tIns="34289" rIns="34289" bIns="34289" anchor="ctr"/>
          <a:lstStyle/>
          <a:p>
            <a:pPr algn="ctr" defTabSz="342900" hangingPunct="0">
              <a:buClrTx/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370013" y="577453"/>
            <a:ext cx="7315201" cy="125134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3" y="1828800"/>
            <a:ext cx="3581401" cy="3314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00574" y="4651849"/>
            <a:ext cx="252629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42900" hangingPunct="0">
              <a:buClrTx/>
            </a:pPr>
            <a:fld id="{86CB4B4D-7CA3-9044-876B-883B54F8677D}" type="slidenum">
              <a:rPr lang="it-IT" smtClean="0"/>
              <a:pPr defTabSz="342900" hangingPunct="0">
                <a:buClrTx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38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40" r:id="rId9"/>
    <p:sldLayoutId id="2147483742" r:id="rId10"/>
    <p:sldLayoutId id="2147483743" r:id="rId11"/>
  </p:sldLayoutIdLst>
  <p:transition spd="med"/>
  <p:txStyles>
    <p:titleStyle>
      <a:lvl1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87828" marR="0" indent="-244928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14400" marR="0" indent="-22860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03020" marR="0" indent="-27432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76400" marR="0" indent="-30480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24341" y="4902399"/>
            <a:ext cx="291746" cy="271227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8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08074" hangingPunct="0">
              <a:buClrTx/>
            </a:pPr>
            <a:fld id="{86CB4B4D-7CA3-9044-876B-883B54F8677D}" type="slidenum">
              <a:rPr lang="it-IT" smtClean="0"/>
              <a:pPr algn="ctr" defTabSz="308074" hangingPunct="0">
                <a:buClrTx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373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291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39588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56257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72925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89594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06263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22932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39600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5626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AE_Didattica-Spazio-Tempo.mp4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roma_11_aprile/Avanguardie%20ppt.ppt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IO%20HO%20SBAGLIATO%20SCUOLA.mp4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TRAILER%20AVANGUARDIE%20EDUCATIVE%202%20VERSIONEi.mp4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AE_La-rete-di-Avanguardie-educative.mp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time_continue=2&amp;v=JDZieQUaqq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z.harvard.edu/resources/the-8-forces-that-shape-group-cultur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081" y="295817"/>
            <a:ext cx="1265278" cy="474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7.png" descr="Immagin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9914" y="267241"/>
            <a:ext cx="1806968" cy="5066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13"/>
          <p:cNvSpPr/>
          <p:nvPr/>
        </p:nvSpPr>
        <p:spPr>
          <a:xfrm>
            <a:off x="1359485" y="2079238"/>
            <a:ext cx="6726424" cy="76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ctr" defTabSz="342900" hangingPunct="0">
              <a:buClrTx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it-IT" sz="1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SEMINARIO NAZIONALE</a:t>
            </a:r>
            <a:r>
              <a:rPr lang="it-IT" sz="2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it-IT" sz="2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27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della RETE DI AVANGUARDIE </a:t>
            </a:r>
            <a:r>
              <a:rPr lang="it-IT" sz="27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EDUCATIVE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114"/>
          <p:cNvSpPr/>
          <p:nvPr/>
        </p:nvSpPr>
        <p:spPr>
          <a:xfrm>
            <a:off x="1655676" y="3122863"/>
            <a:ext cx="6165000" cy="103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 defTabSz="342900" hangingPunct="0">
              <a:buClrTx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225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defTabSz="342900" hangingPunct="0">
              <a:buClr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1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defTabSz="342900" hangingPunct="0">
              <a:buClrTx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it-IT" sz="1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Roma</a:t>
            </a:r>
            <a:r>
              <a:rPr lang="it-IT" sz="1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11-12 </a:t>
            </a:r>
            <a:r>
              <a:rPr lang="it-IT" sz="1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settembre </a:t>
            </a:r>
            <a:r>
              <a:rPr sz="18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201</a:t>
            </a:r>
            <a:r>
              <a:rPr sz="1800" dirty="0" smtClean="0">
                <a:solidFill>
                  <a:srgbClr val="FFFFFF"/>
                </a:solidFill>
                <a:latin typeface="Helvetica"/>
                <a:ea typeface="+mj-ea"/>
                <a:cs typeface="Helvetica"/>
                <a:sym typeface="Helvetica"/>
              </a:rPr>
              <a:t>9</a:t>
            </a:r>
            <a:endParaRPr sz="1800" dirty="0">
              <a:solidFill>
                <a:srgbClr val="FFFFFF"/>
              </a:solidFill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6" name="Shape 115"/>
          <p:cNvSpPr/>
          <p:nvPr/>
        </p:nvSpPr>
        <p:spPr>
          <a:xfrm>
            <a:off x="1227908" y="4911669"/>
            <a:ext cx="6858001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8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342900" hangingPunct="0">
              <a:buClrTx/>
            </a:pPr>
            <a:r>
              <a:rPr sz="600" dirty="0" err="1"/>
              <a:t>Programmazione</a:t>
            </a:r>
            <a:r>
              <a:rPr sz="600" dirty="0"/>
              <a:t> </a:t>
            </a:r>
            <a:r>
              <a:rPr sz="600" dirty="0" err="1"/>
              <a:t>dei</a:t>
            </a:r>
            <a:r>
              <a:rPr sz="600" dirty="0"/>
              <a:t> </a:t>
            </a:r>
            <a:r>
              <a:rPr sz="600" dirty="0" err="1"/>
              <a:t>Fondi</a:t>
            </a:r>
            <a:r>
              <a:rPr sz="600" dirty="0"/>
              <a:t> </a:t>
            </a:r>
            <a:r>
              <a:rPr sz="600" dirty="0" err="1"/>
              <a:t>Strutturali</a:t>
            </a:r>
            <a:r>
              <a:rPr sz="600" dirty="0"/>
              <a:t> </a:t>
            </a:r>
            <a:r>
              <a:rPr sz="600" dirty="0" err="1"/>
              <a:t>Europei</a:t>
            </a:r>
            <a:r>
              <a:rPr sz="600" dirty="0"/>
              <a:t> 2014-2020 - </a:t>
            </a:r>
            <a:r>
              <a:rPr sz="600" dirty="0" err="1"/>
              <a:t>Programma</a:t>
            </a:r>
            <a:r>
              <a:rPr sz="600" dirty="0"/>
              <a:t> </a:t>
            </a:r>
            <a:r>
              <a:rPr sz="600" dirty="0" err="1"/>
              <a:t>Operativo</a:t>
            </a:r>
            <a:r>
              <a:rPr sz="600" dirty="0"/>
              <a:t> </a:t>
            </a:r>
            <a:r>
              <a:rPr sz="600" dirty="0" err="1"/>
              <a:t>Nazionale</a:t>
            </a:r>
            <a:r>
              <a:rPr sz="600" dirty="0"/>
              <a:t> </a:t>
            </a:r>
            <a:r>
              <a:rPr sz="600" dirty="0" err="1"/>
              <a:t>plurifondo</a:t>
            </a:r>
            <a:r>
              <a:rPr sz="600" dirty="0"/>
              <a:t> «Per la </a:t>
            </a:r>
            <a:r>
              <a:rPr sz="600" dirty="0" err="1"/>
              <a:t>Scuola</a:t>
            </a:r>
            <a:r>
              <a:rPr sz="600" dirty="0"/>
              <a:t> - </a:t>
            </a:r>
            <a:r>
              <a:rPr sz="600" dirty="0" err="1"/>
              <a:t>Competenze</a:t>
            </a:r>
            <a:r>
              <a:rPr sz="600" dirty="0"/>
              <a:t> e </a:t>
            </a:r>
            <a:r>
              <a:rPr sz="600" dirty="0" err="1"/>
              <a:t>ambienti</a:t>
            </a:r>
            <a:r>
              <a:rPr sz="600" dirty="0"/>
              <a:t> per </a:t>
            </a:r>
            <a:r>
              <a:rPr sz="600" dirty="0" err="1"/>
              <a:t>l’apprendimento</a:t>
            </a:r>
            <a:r>
              <a:rPr sz="600" dirty="0"/>
              <a:t>» FSE/FESR-2014IT05M2OP001 - </a:t>
            </a:r>
            <a:r>
              <a:rPr sz="600" dirty="0" err="1"/>
              <a:t>Asse</a:t>
            </a:r>
            <a:r>
              <a:rPr sz="600" dirty="0"/>
              <a:t> I «</a:t>
            </a:r>
            <a:r>
              <a:rPr sz="600" dirty="0" err="1"/>
              <a:t>Istruzione</a:t>
            </a:r>
            <a:r>
              <a:rPr sz="600" dirty="0"/>
              <a:t>» - OS/RA 10.1 - </a:t>
            </a:r>
            <a:r>
              <a:rPr sz="600" dirty="0" err="1"/>
              <a:t>Progetto</a:t>
            </a:r>
            <a:r>
              <a:rPr sz="600" dirty="0"/>
              <a:t> «</a:t>
            </a:r>
            <a:r>
              <a:rPr sz="600" dirty="0" err="1"/>
              <a:t>Processi</a:t>
            </a:r>
            <a:r>
              <a:rPr sz="600" dirty="0"/>
              <a:t> di </a:t>
            </a:r>
            <a:r>
              <a:rPr sz="600" dirty="0" err="1"/>
              <a:t>innovazione</a:t>
            </a:r>
            <a:r>
              <a:rPr sz="600" dirty="0"/>
              <a:t> </a:t>
            </a:r>
            <a:r>
              <a:rPr sz="600" dirty="0" err="1"/>
              <a:t>organizzativa</a:t>
            </a:r>
            <a:r>
              <a:rPr sz="600" dirty="0"/>
              <a:t> e </a:t>
            </a:r>
            <a:r>
              <a:rPr sz="600" dirty="0" err="1"/>
              <a:t>metodologica</a:t>
            </a:r>
            <a:r>
              <a:rPr sz="600" dirty="0"/>
              <a:t> - Avanguardie educative», </a:t>
            </a:r>
            <a:r>
              <a:rPr sz="600" dirty="0" err="1"/>
              <a:t>codice</a:t>
            </a:r>
            <a:r>
              <a:rPr sz="600" dirty="0"/>
              <a:t> 10.2.7.A1-FSEPON-INDIRE-2017-1 (CUP B55G17000000006).</a:t>
            </a:r>
          </a:p>
        </p:txBody>
      </p:sp>
    </p:spTree>
    <p:extLst>
      <p:ext uri="{BB962C8B-B14F-4D97-AF65-F5344CB8AC3E}">
        <p14:creationId xmlns:p14="http://schemas.microsoft.com/office/powerpoint/2010/main" xmlns="" val="3262657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;p18"/>
          <p:cNvSpPr/>
          <p:nvPr/>
        </p:nvSpPr>
        <p:spPr>
          <a:xfrm>
            <a:off x="534837" y="1201271"/>
            <a:ext cx="3655484" cy="349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it-IT" b="1" dirty="0" smtClean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una </a:t>
            </a:r>
            <a:r>
              <a:rPr lang="it-IT" b="1" dirty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scuola basata su </a:t>
            </a:r>
            <a:r>
              <a:rPr lang="it-IT" b="1" dirty="0">
                <a:solidFill>
                  <a:srgbClr val="FF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nuove metodologie</a:t>
            </a:r>
            <a:r>
              <a:rPr lang="it-IT" dirty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/>
            </a:r>
            <a:br>
              <a:rPr lang="it-IT" dirty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endParaRPr lang="it-IT" dirty="0" smtClean="0">
              <a:solidFill>
                <a:srgbClr val="34343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integrare La </a:t>
            </a:r>
            <a:r>
              <a:rPr lang="it-IT" dirty="0" smtClean="0"/>
              <a:t>«lezione frontale»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lasciare </a:t>
            </a:r>
            <a:r>
              <a:rPr lang="it-IT" dirty="0" smtClean="0"/>
              <a:t>spazio, alle «</a:t>
            </a:r>
            <a:r>
              <a:rPr lang="en-US" b="1" i="1" dirty="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Active learning </a:t>
            </a:r>
            <a:r>
              <a:rPr lang="en-US" b="1" i="1" dirty="0" smtClean="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methodologies”, </a:t>
            </a:r>
            <a:r>
              <a:rPr lang="it-IT" dirty="0"/>
              <a:t>al «</a:t>
            </a:r>
            <a:r>
              <a:rPr lang="it-IT" b="1" i="1" dirty="0">
                <a:solidFill>
                  <a:srgbClr val="343434"/>
                </a:solidFill>
                <a:latin typeface="Calibri"/>
                <a:ea typeface="Calibri"/>
                <a:cs typeface="Calibri"/>
              </a:rPr>
              <a:t>Cooperative </a:t>
            </a:r>
            <a:r>
              <a:rPr lang="it-IT" b="1" i="1" dirty="0" err="1">
                <a:solidFill>
                  <a:srgbClr val="343434"/>
                </a:solidFill>
                <a:latin typeface="Calibri"/>
                <a:ea typeface="Calibri"/>
                <a:cs typeface="Calibri"/>
              </a:rPr>
              <a:t>learning</a:t>
            </a:r>
            <a:r>
              <a:rPr lang="it-IT" dirty="0" smtClean="0"/>
              <a:t>»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Incentivare la </a:t>
            </a:r>
            <a:r>
              <a:rPr lang="it-IT" dirty="0" smtClean="0"/>
              <a:t>«motivazione»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Basata sulla </a:t>
            </a:r>
            <a:r>
              <a:rPr lang="it-IT" dirty="0" smtClean="0"/>
              <a:t>«Centralità </a:t>
            </a:r>
            <a:r>
              <a:rPr lang="it-IT" dirty="0"/>
              <a:t>dello </a:t>
            </a:r>
            <a:r>
              <a:rPr lang="it-IT" dirty="0" smtClean="0"/>
              <a:t>studente», protagonisti attivi dell’apprendimento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Uso consapevole del </a:t>
            </a:r>
            <a:r>
              <a:rPr lang="it-IT" dirty="0" smtClean="0"/>
              <a:t>sapere/finalizzato (MLTV-PZ) – rendere visibile l’apprendimento</a:t>
            </a:r>
            <a:endParaRPr lang="it-IT" dirty="0"/>
          </a:p>
          <a:p>
            <a:pPr>
              <a:buSzPts val="1400"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3" name="Google Shape;98;p18"/>
          <p:cNvSpPr/>
          <p:nvPr/>
        </p:nvSpPr>
        <p:spPr>
          <a:xfrm>
            <a:off x="161365" y="409827"/>
            <a:ext cx="8641977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2400"/>
            </a:pPr>
            <a:r>
              <a:rPr lang="en-US" sz="2400" b="1" dirty="0" err="1">
                <a:solidFill>
                  <a:srgbClr val="343434"/>
                </a:solidFill>
              </a:rPr>
              <a:t>Visioni</a:t>
            </a:r>
            <a:r>
              <a:rPr lang="en-US" sz="2400" b="1" dirty="0">
                <a:solidFill>
                  <a:srgbClr val="343434"/>
                </a:solidFill>
              </a:rPr>
              <a:t> </a:t>
            </a:r>
            <a:r>
              <a:rPr lang="en-US" sz="2400" b="1" dirty="0" err="1" smtClean="0">
                <a:solidFill>
                  <a:srgbClr val="343434"/>
                </a:solidFill>
              </a:rPr>
              <a:t>sulla</a:t>
            </a:r>
            <a:r>
              <a:rPr lang="en-US" sz="2400" b="1" dirty="0" smtClean="0">
                <a:solidFill>
                  <a:srgbClr val="343434"/>
                </a:solidFill>
              </a:rPr>
              <a:t> </a:t>
            </a:r>
            <a:r>
              <a:rPr lang="en-US" sz="2400" b="1" dirty="0" err="1" smtClean="0">
                <a:solidFill>
                  <a:srgbClr val="343434"/>
                </a:solidFill>
              </a:rPr>
              <a:t>scuola</a:t>
            </a:r>
            <a:r>
              <a:rPr lang="en-US" sz="2400" b="1" dirty="0" smtClean="0">
                <a:solidFill>
                  <a:srgbClr val="343434"/>
                </a:solidFill>
              </a:rPr>
              <a:t> – I </a:t>
            </a:r>
            <a:r>
              <a:rPr lang="it-IT" sz="2400" b="1" dirty="0" smtClean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Nuclei fondanti</a:t>
            </a:r>
            <a:r>
              <a:rPr lang="it-IT" sz="2400" b="1" dirty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</a:t>
            </a:r>
            <a:r>
              <a:rPr lang="it-IT" sz="2400" b="1" dirty="0" smtClean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della ricerca indire</a:t>
            </a:r>
            <a:endParaRPr sz="2400" b="1" dirty="0"/>
          </a:p>
          <a:p>
            <a:pPr>
              <a:buSzPts val="1400"/>
            </a:pP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4" name="Shape 12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5650" t="32401" r="18102" b="14320"/>
          <a:stretch/>
        </p:blipFill>
        <p:spPr>
          <a:xfrm>
            <a:off x="4365812" y="1415011"/>
            <a:ext cx="4602697" cy="3264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4365812" y="1189747"/>
            <a:ext cx="477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una </a:t>
            </a:r>
            <a:r>
              <a:rPr lang="it-IT" b="1" dirty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scuola </a:t>
            </a:r>
            <a:r>
              <a:rPr lang="it-IT" b="1" dirty="0" smtClean="0">
                <a:solidFill>
                  <a:srgbClr val="34343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per l’apprendimento </a:t>
            </a:r>
            <a:r>
              <a:rPr lang="it-IT" b="1" dirty="0" smtClean="0">
                <a:solidFill>
                  <a:srgbClr val="FF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vs scuola per l’istruzione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85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1;p22">
            <a:hlinkClick r:id="rId2" action="ppaction://hlinkfil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048" y="606004"/>
            <a:ext cx="6556075" cy="4097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2834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8" descr="C:\Users\Lorenza\Downloads\logo_AE_pp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60" t="42972" r="36818" b="41801"/>
          <a:stretch>
            <a:fillRect/>
          </a:stretch>
        </p:blipFill>
        <p:spPr bwMode="auto">
          <a:xfrm>
            <a:off x="7693819" y="0"/>
            <a:ext cx="1450181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egnaposto contenuto 2"/>
          <p:cNvSpPr>
            <a:spLocks noGrp="1"/>
          </p:cNvSpPr>
          <p:nvPr>
            <p:ph idx="1"/>
          </p:nvPr>
        </p:nvSpPr>
        <p:spPr bwMode="auto">
          <a:xfrm>
            <a:off x="259726" y="4239711"/>
            <a:ext cx="8884274" cy="53682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1800" dirty="0">
                <a:solidFill>
                  <a:srgbClr val="17375E"/>
                </a:solidFill>
              </a:rPr>
              <a:t>Il movimento offre la possibilità alle scuole di </a:t>
            </a:r>
            <a:r>
              <a:rPr lang="it-IT" altLang="it-IT" sz="1800" b="1" i="1" dirty="0">
                <a:solidFill>
                  <a:srgbClr val="17375E"/>
                </a:solidFill>
              </a:rPr>
              <a:t>alimentare </a:t>
            </a:r>
            <a:r>
              <a:rPr lang="it-IT" altLang="it-IT" sz="1800" dirty="0">
                <a:solidFill>
                  <a:srgbClr val="17375E"/>
                </a:solidFill>
              </a:rPr>
              <a:t>la</a:t>
            </a:r>
            <a:r>
              <a:rPr lang="it-IT" altLang="it-IT" sz="1800" b="1" i="1" dirty="0">
                <a:solidFill>
                  <a:srgbClr val="17375E"/>
                </a:solidFill>
              </a:rPr>
              <a:t> </a:t>
            </a:r>
            <a:r>
              <a:rPr lang="ja-JP" altLang="it-IT" sz="1800" b="1" i="1" dirty="0">
                <a:solidFill>
                  <a:srgbClr val="17375E"/>
                </a:solidFill>
              </a:rPr>
              <a:t>“</a:t>
            </a:r>
            <a:r>
              <a:rPr lang="it-IT" altLang="ja-JP" sz="1800" b="1" i="1" dirty="0">
                <a:solidFill>
                  <a:srgbClr val="17375E"/>
                </a:solidFill>
              </a:rPr>
              <a:t>galleria delle idee</a:t>
            </a:r>
            <a:r>
              <a:rPr lang="ja-JP" altLang="it-IT" sz="1800" b="1" i="1" dirty="0">
                <a:solidFill>
                  <a:srgbClr val="17375E"/>
                </a:solidFill>
              </a:rPr>
              <a:t>”</a:t>
            </a:r>
            <a:r>
              <a:rPr lang="it-IT" altLang="ja-JP" sz="1800" dirty="0">
                <a:solidFill>
                  <a:srgbClr val="17375E"/>
                </a:solidFill>
              </a:rPr>
              <a:t> e/o di </a:t>
            </a:r>
            <a:r>
              <a:rPr lang="it-IT" altLang="ja-JP" sz="1800" b="1" i="1" dirty="0">
                <a:solidFill>
                  <a:srgbClr val="17375E"/>
                </a:solidFill>
              </a:rPr>
              <a:t>partecipare alle iniziative </a:t>
            </a:r>
            <a:r>
              <a:rPr lang="it-IT" altLang="ja-JP" sz="1800" dirty="0">
                <a:solidFill>
                  <a:srgbClr val="17375E"/>
                </a:solidFill>
              </a:rPr>
              <a:t>previste su ciascuna delle proposte.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18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20863"/>
            <a:ext cx="6515099" cy="547634"/>
          </a:xfrm>
        </p:spPr>
        <p:txBody>
          <a:bodyPr/>
          <a:lstStyle/>
          <a:p>
            <a:r>
              <a:rPr lang="it-IT" sz="3000" dirty="0">
                <a:solidFill>
                  <a:schemeClr val="tx2"/>
                </a:solidFill>
              </a:rPr>
              <a:t>La Gallery delle IDEE </a:t>
            </a:r>
            <a:r>
              <a:rPr lang="it-IT" sz="3000" dirty="0" smtClean="0">
                <a:solidFill>
                  <a:schemeClr val="tx2"/>
                </a:solidFill>
              </a:rPr>
              <a:t>– 2018-2019</a:t>
            </a:r>
            <a:endParaRPr lang="it-IT" sz="3000" dirty="0">
              <a:solidFill>
                <a:schemeClr val="tx2"/>
              </a:solidFill>
            </a:endParaRPr>
          </a:p>
        </p:txBody>
      </p:sp>
      <p:pic>
        <p:nvPicPr>
          <p:cNvPr id="3" name="Immagine 2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/>
          <a:srcRect t="19139" r="5821" b="6264"/>
          <a:stretch/>
        </p:blipFill>
        <p:spPr>
          <a:xfrm>
            <a:off x="869576" y="763477"/>
            <a:ext cx="7708939" cy="33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9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05"/>
          <p:cNvSpPr>
            <a:spLocks noGrp="1"/>
          </p:cNvSpPr>
          <p:nvPr>
            <p:ph type="title"/>
          </p:nvPr>
        </p:nvSpPr>
        <p:spPr>
          <a:xfrm>
            <a:off x="786866" y="948879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sz="2700" i="1" dirty="0">
                <a:solidFill>
                  <a:schemeClr val="bg1"/>
                </a:solidFill>
                <a:latin typeface="Corsiva"/>
                <a:ea typeface="Corsiva"/>
                <a:cs typeface="Corsiva"/>
                <a:sym typeface="Corsiva"/>
              </a:rPr>
              <a:t>“If you have an apple and I have an apple and we exchange these apples then you and I will still each have one apple…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en-US" sz="2700" i="1" dirty="0">
                <a:solidFill>
                  <a:schemeClr val="bg1"/>
                </a:solidFill>
                <a:latin typeface="Corsiva"/>
                <a:ea typeface="Corsiva"/>
                <a:cs typeface="Corsiva"/>
                <a:sym typeface="Corsiva"/>
              </a:rPr>
              <a:t>but if you have an idea and I have an idea and we exchange these ideas, then each of us will have two ideas.” 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en-US" sz="2700" i="1" dirty="0"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algn="r">
              <a:lnSpc>
                <a:spcPct val="150000"/>
              </a:lnSpc>
              <a:buClr>
                <a:srgbClr val="000000"/>
              </a:buClr>
              <a:buSzPct val="25000"/>
            </a:pPr>
            <a:r>
              <a:rPr lang="en-US" sz="2100" i="1" dirty="0">
                <a:solidFill>
                  <a:schemeClr val="bg1"/>
                </a:solidFill>
                <a:latin typeface="Corsiva"/>
                <a:ea typeface="Corsiva"/>
                <a:cs typeface="Corsiva"/>
                <a:sym typeface="Corsiva"/>
              </a:rPr>
              <a:t>George Bernard Shaw</a:t>
            </a:r>
          </a:p>
        </p:txBody>
      </p:sp>
      <p:pic>
        <p:nvPicPr>
          <p:cNvPr id="4" name="Picture 18" descr="C:\Users\Lorenza\Downloads\logo_AE_pp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60" t="42972" r="36818" b="41801"/>
          <a:stretch>
            <a:fillRect/>
          </a:stretch>
        </p:blipFill>
        <p:spPr bwMode="auto">
          <a:xfrm>
            <a:off x="7693819" y="0"/>
            <a:ext cx="1450181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098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"/>
          <p:cNvSpPr/>
          <p:nvPr/>
        </p:nvSpPr>
        <p:spPr>
          <a:xfrm>
            <a:off x="1142999" y="4817542"/>
            <a:ext cx="6858002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800">
                <a:solidFill>
                  <a:srgbClr val="98989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342900" hangingPunct="0">
              <a:buClrTx/>
            </a:pPr>
            <a:r>
              <a:rPr sz="600" dirty="0" err="1"/>
              <a:t>Programmazione</a:t>
            </a:r>
            <a:r>
              <a:rPr sz="600" dirty="0"/>
              <a:t> </a:t>
            </a:r>
            <a:r>
              <a:rPr sz="600" dirty="0" err="1"/>
              <a:t>dei</a:t>
            </a:r>
            <a:r>
              <a:rPr sz="600" dirty="0"/>
              <a:t> </a:t>
            </a:r>
            <a:r>
              <a:rPr sz="600" dirty="0" err="1"/>
              <a:t>Fondi</a:t>
            </a:r>
            <a:r>
              <a:rPr sz="600" dirty="0"/>
              <a:t> </a:t>
            </a:r>
            <a:r>
              <a:rPr sz="600" dirty="0" err="1"/>
              <a:t>Strutturali</a:t>
            </a:r>
            <a:r>
              <a:rPr sz="600" dirty="0"/>
              <a:t> </a:t>
            </a:r>
            <a:r>
              <a:rPr sz="600" dirty="0" err="1"/>
              <a:t>Europei</a:t>
            </a:r>
            <a:r>
              <a:rPr sz="600" dirty="0"/>
              <a:t> 2014-2020 - </a:t>
            </a:r>
            <a:r>
              <a:rPr sz="600" dirty="0" err="1"/>
              <a:t>Programma</a:t>
            </a:r>
            <a:r>
              <a:rPr sz="600" dirty="0"/>
              <a:t> </a:t>
            </a:r>
            <a:r>
              <a:rPr sz="600" dirty="0" err="1"/>
              <a:t>Operativo</a:t>
            </a:r>
            <a:r>
              <a:rPr sz="600" dirty="0"/>
              <a:t> </a:t>
            </a:r>
            <a:r>
              <a:rPr sz="600" dirty="0" err="1"/>
              <a:t>Nazionale</a:t>
            </a:r>
            <a:r>
              <a:rPr sz="600" dirty="0"/>
              <a:t> </a:t>
            </a:r>
            <a:r>
              <a:rPr sz="600" dirty="0" err="1"/>
              <a:t>plurifondo</a:t>
            </a:r>
            <a:r>
              <a:rPr sz="600" dirty="0"/>
              <a:t> «Per la </a:t>
            </a:r>
            <a:r>
              <a:rPr sz="600" dirty="0" err="1"/>
              <a:t>Scuola</a:t>
            </a:r>
            <a:r>
              <a:rPr sz="600" dirty="0"/>
              <a:t> - </a:t>
            </a:r>
            <a:r>
              <a:rPr sz="600" dirty="0" err="1"/>
              <a:t>Competenze</a:t>
            </a:r>
            <a:r>
              <a:rPr sz="600" dirty="0"/>
              <a:t> e </a:t>
            </a:r>
            <a:r>
              <a:rPr sz="600" dirty="0" err="1"/>
              <a:t>ambienti</a:t>
            </a:r>
            <a:r>
              <a:rPr sz="600" dirty="0"/>
              <a:t> per </a:t>
            </a:r>
            <a:r>
              <a:rPr sz="600" dirty="0" err="1"/>
              <a:t>l’apprendimento</a:t>
            </a:r>
            <a:r>
              <a:rPr sz="600" dirty="0"/>
              <a:t>» FSE/FESR-2014IT05M2OP001 - </a:t>
            </a:r>
            <a:r>
              <a:rPr sz="600" dirty="0" err="1"/>
              <a:t>Asse</a:t>
            </a:r>
            <a:r>
              <a:rPr sz="600" dirty="0"/>
              <a:t> I «</a:t>
            </a:r>
            <a:r>
              <a:rPr sz="600" dirty="0" err="1"/>
              <a:t>Istruzione</a:t>
            </a:r>
            <a:r>
              <a:rPr sz="600" dirty="0"/>
              <a:t>» - OS/RA 10.1 - </a:t>
            </a:r>
            <a:r>
              <a:rPr sz="600" dirty="0" err="1"/>
              <a:t>Progetto</a:t>
            </a:r>
            <a:r>
              <a:rPr sz="600" dirty="0"/>
              <a:t> «</a:t>
            </a:r>
            <a:r>
              <a:rPr sz="600" dirty="0" err="1"/>
              <a:t>Processi</a:t>
            </a:r>
            <a:r>
              <a:rPr sz="600" dirty="0"/>
              <a:t> di </a:t>
            </a:r>
            <a:r>
              <a:rPr sz="600" dirty="0" err="1"/>
              <a:t>innovazione</a:t>
            </a:r>
            <a:r>
              <a:rPr sz="600" dirty="0"/>
              <a:t> </a:t>
            </a:r>
            <a:r>
              <a:rPr sz="600" dirty="0" err="1"/>
              <a:t>organizzativa</a:t>
            </a:r>
            <a:r>
              <a:rPr sz="600" dirty="0"/>
              <a:t> e </a:t>
            </a:r>
            <a:r>
              <a:rPr sz="600" dirty="0" err="1"/>
              <a:t>metodologica</a:t>
            </a:r>
            <a:r>
              <a:rPr sz="600" dirty="0"/>
              <a:t> - Avanguardie educative», </a:t>
            </a:r>
            <a:r>
              <a:rPr sz="600" dirty="0" err="1"/>
              <a:t>codice</a:t>
            </a:r>
            <a:r>
              <a:rPr sz="600" dirty="0"/>
              <a:t> 10.2.7.A1-FSEPON-INDIRE-2017-1 (CUP B55G17000000006).</a:t>
            </a:r>
          </a:p>
        </p:txBody>
      </p:sp>
      <p:pic>
        <p:nvPicPr>
          <p:cNvPr id="3" name="Immagin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83" y="789379"/>
            <a:ext cx="6298112" cy="35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26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053" y="1779963"/>
            <a:ext cx="2400300" cy="1714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LA SFIDA</a:t>
            </a:r>
            <a:b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 AVANGUARDIE EDUCATIVE</a:t>
            </a:r>
            <a:b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hape 80">
            <a:hlinkClick r:id="rId2" action="ppaction://hlinkfile"/>
          </p:cNvPr>
          <p:cNvPicPr preferRelativeResize="0"/>
          <p:nvPr/>
        </p:nvPicPr>
        <p:blipFill rotWithShape="1">
          <a:blip r:embed="rId3">
            <a:alphaModFix/>
          </a:blip>
          <a:srcRect t="8154" b="5759"/>
          <a:stretch/>
        </p:blipFill>
        <p:spPr>
          <a:xfrm>
            <a:off x="2743200" y="1"/>
            <a:ext cx="6388768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31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eminario nazionale della Rete Avanguardie educative"/>
          <p:cNvSpPr txBox="1"/>
          <p:nvPr/>
        </p:nvSpPr>
        <p:spPr>
          <a:xfrm>
            <a:off x="955433" y="159843"/>
            <a:ext cx="3440233" cy="665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241101" hangingPunct="0">
              <a:spcBef>
                <a:spcPts val="38"/>
              </a:spcBef>
              <a:buClrTx/>
              <a:defRPr sz="5300" b="0">
                <a:solidFill>
                  <a:srgbClr val="82CA39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988">
                <a:solidFill>
                  <a:srgbClr val="82CA39"/>
                </a:solidFill>
                <a:latin typeface="Lato Regular"/>
                <a:ea typeface="Lato Regular"/>
                <a:cs typeface="Lato Regular"/>
                <a:sym typeface="Lato Regular"/>
              </a:rPr>
              <a:t>Seminario nazionale della Rete </a:t>
            </a:r>
            <a:r>
              <a:rPr sz="1988" i="1">
                <a:solidFill>
                  <a:srgbClr val="82CA39"/>
                </a:solidFill>
                <a:latin typeface="Lato Regular"/>
                <a:ea typeface="Lato Regular"/>
                <a:cs typeface="Lato Regular"/>
                <a:sym typeface="Lato Regular"/>
              </a:rPr>
              <a:t>Avanguardie educative </a:t>
            </a:r>
          </a:p>
        </p:txBody>
      </p:sp>
      <p:pic>
        <p:nvPicPr>
          <p:cNvPr id="126" name="Italy_map_with_regions.svg.png" descr="Italy_map_with_regions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6872" y="-184510"/>
            <a:ext cx="4749926" cy="5938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CONE_SCUOLE_Marco-Inglese.pdf" descr="ICONE_SCUOLE_Marco-Inglese.pdf"/>
          <p:cNvPicPr>
            <a:picLocks noChangeAspect="1"/>
          </p:cNvPicPr>
          <p:nvPr/>
        </p:nvPicPr>
        <p:blipFill>
          <a:blip r:embed="rId3">
            <a:extLst/>
          </a:blip>
          <a:srcRect l="51409" t="9262" r="27852" b="66456"/>
          <a:stretch>
            <a:fillRect/>
          </a:stretch>
        </p:blipFill>
        <p:spPr>
          <a:xfrm>
            <a:off x="6091028" y="2510653"/>
            <a:ext cx="669727" cy="663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erchio"/>
          <p:cNvSpPr/>
          <p:nvPr/>
        </p:nvSpPr>
        <p:spPr>
          <a:xfrm>
            <a:off x="6983333" y="4321905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9" name="Cerchio"/>
          <p:cNvSpPr/>
          <p:nvPr/>
        </p:nvSpPr>
        <p:spPr>
          <a:xfrm>
            <a:off x="4792958" y="993621"/>
            <a:ext cx="200919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0" name="Cerchio"/>
          <p:cNvSpPr/>
          <p:nvPr/>
        </p:nvSpPr>
        <p:spPr>
          <a:xfrm>
            <a:off x="6622538" y="1924577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1" name="Cerchio"/>
          <p:cNvSpPr/>
          <p:nvPr/>
        </p:nvSpPr>
        <p:spPr>
          <a:xfrm>
            <a:off x="7304133" y="2434121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2" name="Cerchio"/>
          <p:cNvSpPr/>
          <p:nvPr/>
        </p:nvSpPr>
        <p:spPr>
          <a:xfrm>
            <a:off x="7975189" y="3144305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3" name="Cerchio"/>
          <p:cNvSpPr/>
          <p:nvPr/>
        </p:nvSpPr>
        <p:spPr>
          <a:xfrm>
            <a:off x="7964623" y="4079342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4" name="Cerchio"/>
          <p:cNvSpPr/>
          <p:nvPr/>
        </p:nvSpPr>
        <p:spPr>
          <a:xfrm>
            <a:off x="7459836" y="4567307"/>
            <a:ext cx="200919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Cerchio"/>
          <p:cNvSpPr/>
          <p:nvPr/>
        </p:nvSpPr>
        <p:spPr>
          <a:xfrm>
            <a:off x="5309842" y="3805812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6" name="IISS…"/>
          <p:cNvSpPr txBox="1"/>
          <p:nvPr/>
        </p:nvSpPr>
        <p:spPr>
          <a:xfrm>
            <a:off x="5664832" y="2371689"/>
            <a:ext cx="670385" cy="63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defTabSz="241101" hangingPunct="0">
              <a:lnSpc>
                <a:spcPts val="938"/>
              </a:lnSpc>
              <a:buClrTx/>
              <a:defRPr sz="20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it-IT" sz="750" dirty="0" smtClean="0">
                <a:latin typeface="Lato Bold"/>
                <a:ea typeface="Lato Bold"/>
                <a:cs typeface="Lato Bold"/>
                <a:sym typeface="Lato Bold"/>
              </a:rPr>
              <a:t>IC</a:t>
            </a:r>
            <a:r>
              <a:rPr sz="750" dirty="0" smtClean="0">
                <a:latin typeface="Lato Bold"/>
                <a:ea typeface="Lato Bold"/>
                <a:cs typeface="Lato Bold"/>
                <a:sym typeface="Lato Bold"/>
              </a:rPr>
              <a:t> </a:t>
            </a:r>
            <a:endParaRPr sz="750" dirty="0">
              <a:latin typeface="Lato Bold"/>
              <a:ea typeface="Lato Bold"/>
              <a:cs typeface="Lato Bold"/>
              <a:sym typeface="Lato Bold"/>
            </a:endParaRPr>
          </a:p>
          <a:p>
            <a:pPr algn="ctr" defTabSz="241101" hangingPunct="0">
              <a:lnSpc>
                <a:spcPts val="938"/>
              </a:lnSpc>
              <a:buClrTx/>
              <a:defRPr sz="20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sz="750" dirty="0" smtClean="0">
                <a:latin typeface="Lato Bold"/>
                <a:ea typeface="Lato Bold"/>
                <a:cs typeface="Lato Bold"/>
                <a:sym typeface="Lato Bold"/>
              </a:rPr>
              <a:t>«</a:t>
            </a:r>
            <a:r>
              <a:rPr lang="it-IT" sz="750" dirty="0" smtClean="0">
                <a:latin typeface="Lato Bold"/>
                <a:ea typeface="Lato Bold"/>
                <a:cs typeface="Lato Bold"/>
                <a:sym typeface="Lato Bold"/>
              </a:rPr>
              <a:t>Karol </a:t>
            </a:r>
            <a:r>
              <a:rPr lang="it-IT" sz="750" dirty="0" err="1" smtClean="0">
                <a:latin typeface="Lato Bold"/>
                <a:ea typeface="Lato Bold"/>
                <a:cs typeface="Lato Bold"/>
                <a:sym typeface="Lato Bold"/>
              </a:rPr>
              <a:t>Woityla</a:t>
            </a:r>
            <a:r>
              <a:rPr sz="750" dirty="0" smtClean="0">
                <a:latin typeface="Lato Bold"/>
                <a:ea typeface="Lato Bold"/>
                <a:cs typeface="Lato Bold"/>
                <a:sym typeface="Lato Bold"/>
              </a:rPr>
              <a:t>»</a:t>
            </a:r>
            <a:endParaRPr sz="750" dirty="0">
              <a:latin typeface="Lato Bold"/>
              <a:ea typeface="Lato Bold"/>
              <a:cs typeface="Lato Bold"/>
              <a:sym typeface="Lato Bold"/>
            </a:endParaRPr>
          </a:p>
          <a:p>
            <a:pPr algn="ctr" defTabSz="241101" hangingPunct="0">
              <a:lnSpc>
                <a:spcPts val="938"/>
              </a:lnSpc>
              <a:buClrTx/>
              <a:defRPr sz="16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lang="it-IT" sz="750" dirty="0" smtClean="0">
                <a:latin typeface="Lato Bold"/>
                <a:ea typeface="Lato Bold"/>
                <a:cs typeface="Lato Bold"/>
                <a:sym typeface="Lato Bold"/>
              </a:rPr>
              <a:t>Perugia</a:t>
            </a:r>
            <a:r>
              <a:rPr sz="750" dirty="0" smtClean="0">
                <a:latin typeface="Lato Bold"/>
                <a:ea typeface="Lato Bold"/>
                <a:cs typeface="Lato Bold"/>
                <a:sym typeface="Lato Bold"/>
              </a:rPr>
              <a:t>o</a:t>
            </a:r>
            <a:r>
              <a:rPr sz="600" dirty="0">
                <a:latin typeface="Lato Bold"/>
                <a:ea typeface="Lato Bold"/>
                <a:cs typeface="Lato Bold"/>
                <a:sym typeface="Lato Bold"/>
              </a:rPr>
              <a:t/>
            </a:r>
            <a:br>
              <a:rPr sz="600" dirty="0">
                <a:latin typeface="Lato Bold"/>
                <a:ea typeface="Lato Bold"/>
                <a:cs typeface="Lato Bold"/>
                <a:sym typeface="Lato Bold"/>
              </a:rPr>
            </a:br>
            <a:endParaRPr sz="600" dirty="0"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37" name="Palermo, 27-28 maggio 2019"/>
          <p:cNvSpPr txBox="1"/>
          <p:nvPr/>
        </p:nvSpPr>
        <p:spPr>
          <a:xfrm>
            <a:off x="981699" y="862478"/>
            <a:ext cx="2197317" cy="169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642937">
              <a:lnSpc>
                <a:spcPts val="12800"/>
              </a:lnSpc>
              <a:spcBef>
                <a:spcPts val="1600"/>
              </a:spcBef>
              <a:defRPr sz="3300" b="0">
                <a:solidFill>
                  <a:srgbClr val="82CA39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hangingPunct="0">
              <a:buClrTx/>
              <a:buFontTx/>
              <a:buNone/>
            </a:pPr>
            <a:r>
              <a:rPr lang="it-IT" sz="1238" dirty="0" smtClean="0"/>
              <a:t>ROMA</a:t>
            </a:r>
            <a:r>
              <a:rPr sz="1238" dirty="0" smtClean="0"/>
              <a:t>, </a:t>
            </a:r>
            <a:r>
              <a:rPr lang="it-IT" sz="1238" dirty="0" smtClean="0"/>
              <a:t>11-12  </a:t>
            </a:r>
            <a:r>
              <a:rPr lang="it-IT" sz="1238" dirty="0" smtClean="0"/>
              <a:t>settembre </a:t>
            </a:r>
            <a:r>
              <a:rPr sz="1238" dirty="0" smtClean="0"/>
              <a:t>2019</a:t>
            </a:r>
            <a:endParaRPr sz="1238" dirty="0"/>
          </a:p>
        </p:txBody>
      </p:sp>
      <p:pic>
        <p:nvPicPr>
          <p:cNvPr id="138" name="ICONE_SCUOLE_Marco-Inglese.pdf" descr="ICONE_SCUOLE_Marco-Inglese.pdf"/>
          <p:cNvPicPr>
            <a:picLocks noChangeAspect="1"/>
          </p:cNvPicPr>
          <p:nvPr/>
        </p:nvPicPr>
        <p:blipFill>
          <a:blip r:embed="rId3">
            <a:extLst/>
          </a:blip>
          <a:srcRect l="51409" t="9262" r="27852" b="66456"/>
          <a:stretch>
            <a:fillRect/>
          </a:stretch>
        </p:blipFill>
        <p:spPr>
          <a:xfrm>
            <a:off x="910222" y="3248712"/>
            <a:ext cx="924292" cy="915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CONE_SCUOLE_Marco-Inglese.pdf" descr="ICONE_SCUOLE_Marco-Inglese.pdf"/>
          <p:cNvPicPr>
            <a:picLocks noChangeAspect="1"/>
          </p:cNvPicPr>
          <p:nvPr/>
        </p:nvPicPr>
        <p:blipFill>
          <a:blip r:embed="rId3">
            <a:extLst/>
          </a:blip>
          <a:srcRect l="51153" t="35763" r="27870" b="39110"/>
          <a:stretch>
            <a:fillRect/>
          </a:stretch>
        </p:blipFill>
        <p:spPr>
          <a:xfrm>
            <a:off x="906947" y="4168659"/>
            <a:ext cx="902219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CUOLA POLO…"/>
          <p:cNvSpPr txBox="1"/>
          <p:nvPr/>
        </p:nvSpPr>
        <p:spPr>
          <a:xfrm>
            <a:off x="1853908" y="3525147"/>
            <a:ext cx="1480775" cy="59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241101" hangingPunct="0">
              <a:lnSpc>
                <a:spcPts val="1388"/>
              </a:lnSpc>
              <a:buClrTx/>
              <a:defRPr sz="30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sz="1125">
                <a:latin typeface="Lato Bold"/>
                <a:ea typeface="Lato Bold"/>
                <a:cs typeface="Lato Bold"/>
                <a:sym typeface="Lato Bold"/>
              </a:rPr>
              <a:t>SCUOLA POLO </a:t>
            </a:r>
          </a:p>
          <a:p>
            <a:pPr algn="ctr" defTabSz="241101" hangingPunct="0">
              <a:lnSpc>
                <a:spcPts val="1388"/>
              </a:lnSpc>
              <a:buClrTx/>
              <a:defRPr sz="2500" b="0">
                <a:latin typeface="Lato Bold"/>
                <a:ea typeface="Lato Bold"/>
                <a:cs typeface="Lato Bold"/>
                <a:sym typeface="Lato Bold"/>
              </a:defRPr>
            </a:pPr>
            <a:r>
              <a:rPr sz="1125">
                <a:latin typeface="Lato Bold"/>
                <a:ea typeface="Lato Bold"/>
                <a:cs typeface="Lato Bold"/>
                <a:sym typeface="Lato Bold"/>
              </a:rPr>
              <a:t>SEDE DI SEMINARIO</a:t>
            </a:r>
            <a:r>
              <a:rPr sz="938">
                <a:latin typeface="Lato Bold"/>
                <a:ea typeface="Lato Bold"/>
                <a:cs typeface="Lato Bold"/>
                <a:sym typeface="Lato Bold"/>
              </a:rPr>
              <a:t/>
            </a:r>
            <a:br>
              <a:rPr sz="938">
                <a:latin typeface="Lato Bold"/>
                <a:ea typeface="Lato Bold"/>
                <a:cs typeface="Lato Bold"/>
                <a:sym typeface="Lato Bold"/>
              </a:rPr>
            </a:br>
            <a:endParaRPr sz="938"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41" name="SCUOLA POLO"/>
          <p:cNvSpPr txBox="1"/>
          <p:nvPr/>
        </p:nvSpPr>
        <p:spPr>
          <a:xfrm>
            <a:off x="1855941" y="4478296"/>
            <a:ext cx="1088039" cy="52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642937">
              <a:lnSpc>
                <a:spcPts val="3700"/>
              </a:lnSpc>
              <a:defRPr sz="3000" b="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hangingPunct="0">
              <a:buClrTx/>
              <a:buFontTx/>
              <a:buNone/>
            </a:pPr>
            <a:r>
              <a:rPr sz="1125"/>
              <a:t>SCUOLA POLO</a:t>
            </a:r>
          </a:p>
        </p:txBody>
      </p:sp>
      <p:sp>
        <p:nvSpPr>
          <p:cNvPr id="142" name="Cerchio"/>
          <p:cNvSpPr/>
          <p:nvPr/>
        </p:nvSpPr>
        <p:spPr>
          <a:xfrm>
            <a:off x="5085516" y="3294470"/>
            <a:ext cx="200918" cy="200919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3" name="Cerchio"/>
          <p:cNvSpPr/>
          <p:nvPr/>
        </p:nvSpPr>
        <p:spPr>
          <a:xfrm>
            <a:off x="7989450" y="3647955"/>
            <a:ext cx="200919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4" name="Cerchio"/>
          <p:cNvSpPr/>
          <p:nvPr/>
        </p:nvSpPr>
        <p:spPr>
          <a:xfrm>
            <a:off x="6413407" y="1817427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5" name="Cerchio"/>
          <p:cNvSpPr/>
          <p:nvPr/>
        </p:nvSpPr>
        <p:spPr>
          <a:xfrm>
            <a:off x="6168542" y="589984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Cerchio"/>
          <p:cNvSpPr/>
          <p:nvPr/>
        </p:nvSpPr>
        <p:spPr>
          <a:xfrm>
            <a:off x="4944580" y="1133029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7" name="Cerchio"/>
          <p:cNvSpPr/>
          <p:nvPr/>
        </p:nvSpPr>
        <p:spPr>
          <a:xfrm>
            <a:off x="7185527" y="3027613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8" name="Cerchio"/>
          <p:cNvSpPr/>
          <p:nvPr/>
        </p:nvSpPr>
        <p:spPr>
          <a:xfrm>
            <a:off x="8502035" y="3346857"/>
            <a:ext cx="200918" cy="200919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9" name="Cerchio"/>
          <p:cNvSpPr/>
          <p:nvPr/>
        </p:nvSpPr>
        <p:spPr>
          <a:xfrm>
            <a:off x="8074160" y="2931765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0" name="Cerchio"/>
          <p:cNvSpPr/>
          <p:nvPr/>
        </p:nvSpPr>
        <p:spPr>
          <a:xfrm>
            <a:off x="6344755" y="2242609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1" name="Cerchio"/>
          <p:cNvSpPr/>
          <p:nvPr/>
        </p:nvSpPr>
        <p:spPr>
          <a:xfrm>
            <a:off x="6339992" y="1734160"/>
            <a:ext cx="200918" cy="200919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2" name="Cerchio"/>
          <p:cNvSpPr/>
          <p:nvPr/>
        </p:nvSpPr>
        <p:spPr>
          <a:xfrm>
            <a:off x="5805030" y="1609807"/>
            <a:ext cx="200919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3" name="Cerchio"/>
          <p:cNvSpPr/>
          <p:nvPr/>
        </p:nvSpPr>
        <p:spPr>
          <a:xfrm>
            <a:off x="5727832" y="1133029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4" name="Cerchio"/>
          <p:cNvSpPr/>
          <p:nvPr/>
        </p:nvSpPr>
        <p:spPr>
          <a:xfrm>
            <a:off x="6749403" y="491170"/>
            <a:ext cx="200918" cy="200918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5" name="Cerchio"/>
          <p:cNvSpPr/>
          <p:nvPr/>
        </p:nvSpPr>
        <p:spPr>
          <a:xfrm>
            <a:off x="5188789" y="706326"/>
            <a:ext cx="200918" cy="200919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6" name="Cerchio"/>
          <p:cNvSpPr/>
          <p:nvPr/>
        </p:nvSpPr>
        <p:spPr>
          <a:xfrm>
            <a:off x="5541476" y="950758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7" name="Cerchio"/>
          <p:cNvSpPr/>
          <p:nvPr/>
        </p:nvSpPr>
        <p:spPr>
          <a:xfrm>
            <a:off x="5541476" y="808192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8" name="Cerchio"/>
          <p:cNvSpPr/>
          <p:nvPr/>
        </p:nvSpPr>
        <p:spPr>
          <a:xfrm>
            <a:off x="5589101" y="998383"/>
            <a:ext cx="200918" cy="200918"/>
          </a:xfrm>
          <a:prstGeom prst="ellipse">
            <a:avLst/>
          </a:prstGeom>
          <a:solidFill>
            <a:srgbClr val="444648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9" name="Cerchio"/>
          <p:cNvSpPr/>
          <p:nvPr/>
        </p:nvSpPr>
        <p:spPr>
          <a:xfrm>
            <a:off x="6874954" y="1734160"/>
            <a:ext cx="200918" cy="200919"/>
          </a:xfrm>
          <a:prstGeom prst="ellipse">
            <a:avLst/>
          </a:prstGeom>
          <a:solidFill>
            <a:srgbClr val="82CA39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60" name="Le 27 scuole polo regionali"/>
          <p:cNvSpPr txBox="1"/>
          <p:nvPr/>
        </p:nvSpPr>
        <p:spPr>
          <a:xfrm>
            <a:off x="996894" y="2706265"/>
            <a:ext cx="2182889" cy="63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 defTabSz="642937">
              <a:lnSpc>
                <a:spcPts val="4500"/>
              </a:lnSpc>
              <a:defRPr sz="3700" b="0">
                <a:solidFill>
                  <a:srgbClr val="82CA3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hangingPunct="0">
              <a:buClrTx/>
              <a:buFontTx/>
              <a:buNone/>
            </a:pPr>
            <a:r>
              <a:rPr sz="1388"/>
              <a:t>Le 27 scuole polo regionali</a:t>
            </a:r>
          </a:p>
        </p:txBody>
      </p:sp>
      <p:sp>
        <p:nvSpPr>
          <p:cNvPr id="161" name="Istituto d’Istruzione Secondaria Superiore «ERNESTO ASCIONE»"/>
          <p:cNvSpPr txBox="1"/>
          <p:nvPr/>
        </p:nvSpPr>
        <p:spPr>
          <a:xfrm>
            <a:off x="969381" y="839985"/>
            <a:ext cx="3542272" cy="1246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457200">
              <a:lnSpc>
                <a:spcPts val="9300"/>
              </a:lnSpc>
              <a:spcBef>
                <a:spcPts val="1200"/>
              </a:spcBef>
              <a:defRPr sz="3800" b="0">
                <a:solidFill>
                  <a:srgbClr val="82CA39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hangingPunct="0">
              <a:buClrTx/>
              <a:buFontTx/>
              <a:buNone/>
            </a:pPr>
            <a:r>
              <a:rPr sz="1425" dirty="0" err="1"/>
              <a:t>Istituto</a:t>
            </a:r>
            <a:r>
              <a:rPr sz="1425" dirty="0"/>
              <a:t> </a:t>
            </a:r>
            <a:r>
              <a:rPr lang="it-IT" sz="1425" dirty="0" smtClean="0"/>
              <a:t>Comprensivo </a:t>
            </a:r>
            <a:r>
              <a:rPr sz="1425" dirty="0" smtClean="0"/>
              <a:t>«</a:t>
            </a:r>
            <a:r>
              <a:rPr lang="it-IT" sz="1425" dirty="0" smtClean="0"/>
              <a:t>Karol </a:t>
            </a:r>
            <a:r>
              <a:rPr lang="it-IT" sz="1425" dirty="0" err="1" smtClean="0"/>
              <a:t>Woityla</a:t>
            </a:r>
            <a:r>
              <a:rPr sz="1425" dirty="0" smtClean="0"/>
              <a:t>»</a:t>
            </a:r>
            <a:endParaRPr sz="1425" dirty="0"/>
          </a:p>
        </p:txBody>
      </p:sp>
      <p:sp>
        <p:nvSpPr>
          <p:cNvPr id="162" name="Linea"/>
          <p:cNvSpPr/>
          <p:nvPr/>
        </p:nvSpPr>
        <p:spPr>
          <a:xfrm>
            <a:off x="933442" y="3202257"/>
            <a:ext cx="2209928" cy="0"/>
          </a:xfrm>
          <a:prstGeom prst="line">
            <a:avLst/>
          </a:prstGeom>
          <a:ln w="12700">
            <a:solidFill>
              <a:srgbClr val="82CA39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buClrTx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63" name="«Altri mieteranno…"/>
          <p:cNvSpPr txBox="1"/>
          <p:nvPr/>
        </p:nvSpPr>
        <p:spPr>
          <a:xfrm>
            <a:off x="6694829" y="162696"/>
            <a:ext cx="2209928" cy="66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r" defTabSz="308074" hangingPunct="0">
              <a:buClrTx/>
              <a:defRPr sz="3500" b="0" i="1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13" i="1">
                <a:latin typeface="Lato Regular"/>
                <a:ea typeface="Lato Regular"/>
                <a:cs typeface="Lato Regular"/>
                <a:sym typeface="Lato Regular"/>
              </a:rPr>
              <a:t>«Altri mieteranno </a:t>
            </a:r>
          </a:p>
          <a:p>
            <a:pPr algn="r" defTabSz="308074" hangingPunct="0">
              <a:buClrTx/>
              <a:defRPr sz="3500" b="0" i="1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13" i="1">
                <a:latin typeface="Lato Regular"/>
                <a:ea typeface="Lato Regular"/>
                <a:cs typeface="Lato Regular"/>
                <a:sym typeface="Lato Regular"/>
              </a:rPr>
              <a:t>dove hai seminato»</a:t>
            </a:r>
          </a:p>
          <a:p>
            <a:pPr algn="r" defTabSz="308074" hangingPunct="0">
              <a:buClrTx/>
              <a:defRPr sz="3500" b="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13">
                <a:latin typeface="Lato Regular"/>
                <a:ea typeface="Lato Regular"/>
                <a:cs typeface="Lato Regular"/>
                <a:sym typeface="Lato Regular"/>
              </a:rPr>
              <a:t>(detto popolare)</a:t>
            </a:r>
          </a:p>
        </p:txBody>
      </p:sp>
    </p:spTree>
    <p:extLst>
      <p:ext uri="{BB962C8B-B14F-4D97-AF65-F5344CB8AC3E}">
        <p14:creationId xmlns:p14="http://schemas.microsoft.com/office/powerpoint/2010/main" xmlns="" val="2972596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88620" y="992005"/>
            <a:ext cx="1691641" cy="8229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it-IT" sz="12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LA SFIDA</a:t>
            </a:r>
            <a:br>
              <a:rPr lang="it-IT" sz="12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it-IT" sz="12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 AVANGUARDIE EDUCATIVE 	</a:t>
            </a:r>
          </a:p>
          <a:p>
            <a:pPr>
              <a:lnSpc>
                <a:spcPct val="150000"/>
              </a:lnSpc>
              <a:defRPr/>
            </a:pPr>
            <a:r>
              <a:rPr lang="it-IT" sz="1125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	</a:t>
            </a:r>
          </a:p>
        </p:txBody>
      </p:sp>
      <p:sp>
        <p:nvSpPr>
          <p:cNvPr id="3" name="Segnaposto testo 3"/>
          <p:cNvSpPr txBox="1">
            <a:spLocks/>
          </p:cNvSpPr>
          <p:nvPr/>
        </p:nvSpPr>
        <p:spPr>
          <a:xfrm>
            <a:off x="170329" y="1814966"/>
            <a:ext cx="3156269" cy="2449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ClrTx/>
              <a:buFont typeface="+mj-lt"/>
              <a:buAutoNum type="arabicPeriod"/>
            </a:pPr>
            <a:r>
              <a:rPr lang="it-IT" sz="135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Contagiare</a:t>
            </a:r>
          </a:p>
          <a:p>
            <a:pPr marL="257175" indent="-257175">
              <a:buClrTx/>
              <a:buFont typeface="+mj-lt"/>
              <a:buAutoNum type="arabicPeriod"/>
            </a:pPr>
            <a:r>
              <a:rPr lang="it-IT" sz="135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Condividere nuove metodologie didattiche e organizzative</a:t>
            </a:r>
          </a:p>
          <a:p>
            <a:pPr marL="257175" indent="-257175">
              <a:buClrTx/>
              <a:buFont typeface="+mj-lt"/>
              <a:buAutoNum type="arabicPeriod"/>
            </a:pPr>
            <a:r>
              <a:rPr lang="it-IT" sz="1350" dirty="0" err="1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Ri</a:t>
            </a:r>
            <a:r>
              <a:rPr lang="it-IT" sz="135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-immettere migliorando</a:t>
            </a:r>
          </a:p>
          <a:p>
            <a:pPr marL="257175" indent="-257175">
              <a:buClrTx/>
              <a:buFont typeface="+mj-lt"/>
              <a:buAutoNum type="arabicPeriod"/>
            </a:pPr>
            <a:r>
              <a:rPr lang="it-IT" sz="135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Portare</a:t>
            </a:r>
            <a:br>
              <a:rPr lang="it-IT" sz="135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</a:br>
            <a:r>
              <a:rPr lang="it-IT" sz="135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a sistema</a:t>
            </a:r>
          </a:p>
          <a:p>
            <a:pPr>
              <a:buClrTx/>
            </a:pPr>
            <a:endParaRPr lang="it-IT" sz="900" dirty="0">
              <a:solidFill>
                <a:srgbClr val="000000"/>
              </a:solidFill>
              <a:latin typeface="Arial Black" panose="020B0A04020102020204" pitchFamily="34" charset="0"/>
              <a:sym typeface="Helvetica"/>
            </a:endParaRPr>
          </a:p>
          <a:p>
            <a:pPr>
              <a:buClrTx/>
            </a:pPr>
            <a:endParaRPr lang="it-IT" sz="900" dirty="0">
              <a:solidFill>
                <a:srgbClr val="000000"/>
              </a:solidFill>
              <a:latin typeface="Arial Black" panose="020B0A04020102020204" pitchFamily="34" charset="0"/>
              <a:sym typeface="Helvetica"/>
            </a:endParaRPr>
          </a:p>
          <a:p>
            <a:pPr>
              <a:buClrTx/>
            </a:pPr>
            <a:endParaRPr lang="it-IT" sz="1575" dirty="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7" name="Immagin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98" y="1594433"/>
            <a:ext cx="5171097" cy="3490408"/>
          </a:xfrm>
          <a:prstGeom prst="rect">
            <a:avLst/>
          </a:prstGeom>
        </p:spPr>
      </p:pic>
      <p:pic>
        <p:nvPicPr>
          <p:cNvPr id="8" name="image6.png" descr="Immagin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6758" y="-39802"/>
            <a:ext cx="4634572" cy="17379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133846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164666" y="1686324"/>
            <a:ext cx="1920707" cy="92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1125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CON LE SCUOLE POLO REGIONALI	</a:t>
            </a:r>
          </a:p>
        </p:txBody>
      </p:sp>
      <p:pic>
        <p:nvPicPr>
          <p:cNvPr id="5" name="image6.png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5211" y="-51652"/>
            <a:ext cx="4634572" cy="1737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C:\Users\D'Anna\Desktop\ICONA_SCUOLA-POLO_A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673" y="2388351"/>
            <a:ext cx="978694" cy="9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344782" y="1769549"/>
            <a:ext cx="6288229" cy="283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2984" defTabSz="342900" hangingPunct="0">
              <a:lnSpc>
                <a:spcPct val="115000"/>
              </a:lnSpc>
              <a:buClrTx/>
              <a:tabLst>
                <a:tab pos="1687830" algn="l"/>
              </a:tabLst>
            </a:pP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Dal 2019</a:t>
            </a:r>
            <a:r>
              <a:rPr lang="it-IT" sz="1600" i="1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 Avanguardie educative</a:t>
            </a: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 assume carattere territoriale.</a:t>
            </a:r>
            <a:endParaRPr lang="it-IT" sz="160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marL="1012984" defTabSz="342900" hangingPunct="0">
              <a:lnSpc>
                <a:spcPct val="115000"/>
              </a:lnSpc>
              <a:buClrTx/>
              <a:tabLst>
                <a:tab pos="1687830" algn="l"/>
              </a:tabLst>
            </a:pP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Nascono le </a:t>
            </a:r>
            <a:r>
              <a:rPr lang="it-IT" sz="1600" b="1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scuole polo regionali</a:t>
            </a: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: ‘ambasciatrici’ del Movimento per promuovere, sostenere e condividere i principi ispiratori del </a:t>
            </a:r>
            <a:r>
              <a:rPr lang="it-IT" sz="1600" i="1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Manifesto</a:t>
            </a: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 </a:t>
            </a:r>
            <a:r>
              <a:rPr lang="it-IT" sz="1600" i="1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programmatico per l’Innovazione</a:t>
            </a: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.</a:t>
            </a:r>
          </a:p>
          <a:p>
            <a:pPr marL="1012984" defTabSz="342900" hangingPunct="0">
              <a:lnSpc>
                <a:spcPct val="115000"/>
              </a:lnSpc>
              <a:buClrTx/>
              <a:tabLst>
                <a:tab pos="1687830" algn="l"/>
              </a:tabLst>
            </a:pP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Garantiscono un costante </a:t>
            </a:r>
            <a:r>
              <a:rPr lang="it-IT" sz="1600" dirty="0" err="1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scaling</a:t>
            </a:r>
            <a:r>
              <a:rPr lang="it-IT" sz="1600" dirty="0">
                <a:solidFill>
                  <a:srgbClr val="FFFFFF"/>
                </a:solidFill>
                <a:latin typeface="ITC Avant Garde Gothic" panose="020B0402020203020304" pitchFamily="34" charset="0"/>
                <a:ea typeface="Times New Roman" panose="02020603050405020304" pitchFamily="18" charset="0"/>
                <a:cs typeface="Lato-Light"/>
                <a:sym typeface="Helvetica"/>
              </a:rPr>
              <a:t>-up verso il cambiamento sistemico </a:t>
            </a:r>
          </a:p>
          <a:p>
            <a:pPr marL="1012984" defTabSz="342900" hangingPunct="0">
              <a:lnSpc>
                <a:spcPct val="115000"/>
              </a:lnSpc>
              <a:buClrTx/>
              <a:tabLst>
                <a:tab pos="1687830" algn="l"/>
              </a:tabLst>
            </a:pPr>
            <a:endParaRPr lang="it-IT" sz="1350" dirty="0">
              <a:latin typeface="ITC Avant Garde Gothic" panose="020B04020202030203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marL="1012984" defTabSz="342900" hangingPunct="0">
              <a:lnSpc>
                <a:spcPct val="115000"/>
              </a:lnSpc>
              <a:buClrTx/>
              <a:tabLst>
                <a:tab pos="1687830" algn="l"/>
              </a:tabLst>
            </a:pPr>
            <a:endParaRPr lang="it-IT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68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5;p21"/>
          <p:cNvPicPr preferRelativeResize="0"/>
          <p:nvPr/>
        </p:nvPicPr>
        <p:blipFill rotWithShape="1">
          <a:blip r:embed="rId2">
            <a:alphaModFix/>
          </a:blip>
          <a:srcRect l="24191" t="11437" r="25374" b="6245"/>
          <a:stretch/>
        </p:blipFill>
        <p:spPr>
          <a:xfrm>
            <a:off x="3600450" y="573882"/>
            <a:ext cx="4400550" cy="4212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21"/>
          <p:cNvPicPr preferRelativeResize="0"/>
          <p:nvPr/>
        </p:nvPicPr>
        <p:blipFill rotWithShape="1">
          <a:blip r:embed="rId3">
            <a:alphaModFix/>
          </a:blip>
          <a:srcRect l="31134" t="9362" r="32379" b="5664"/>
          <a:stretch/>
        </p:blipFill>
        <p:spPr>
          <a:xfrm>
            <a:off x="879894" y="951308"/>
            <a:ext cx="2718175" cy="3672449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25284051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l="3164" t="6750" r="4176" b="17645"/>
          <a:stretch/>
        </p:blipFill>
        <p:spPr>
          <a:xfrm>
            <a:off x="320330" y="402668"/>
            <a:ext cx="8472485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776173" y="4723843"/>
            <a:ext cx="56112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https://www.youtube.com/watch?time_continue=2&amp;v=JDZieQUaqqE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807918" y="858234"/>
            <a:ext cx="2753914" cy="424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didattica è il motore delle scelte che vanno ad impattare sul Tempo e sullo Spazio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punto di partenza per innescare un cambiamento che ha bisogno di superare le rigidità del calendario scolastico, l’orario delle lezioni e la parcellizzazione delle discipline da un lato (</a:t>
            </a: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coordinata Tempo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i limiti strutturali dell’aula con i banchi allineati e gli arredi fissi che confliggono con la dinamicità dei processi comunicativi resi possibili dalle ICT (</a:t>
            </a: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coordinata Spazio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15767" t="7501" r="16157" b="6249"/>
          <a:stretch/>
        </p:blipFill>
        <p:spPr>
          <a:xfrm>
            <a:off x="4327606" y="1080699"/>
            <a:ext cx="3487340" cy="24848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2087761" y="147638"/>
            <a:ext cx="4537472" cy="62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punto di partenza è sempre la trasformazione del modello didattico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382375" y="3781036"/>
            <a:ext cx="3131344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si avvia un processo di cambiamento in un sistema complesso come la scuola, si arriva ad impattare su tutti gli elementi che lo costituiscono.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7027942" y="3133337"/>
            <a:ext cx="864394" cy="6476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4327606" y="1027122"/>
            <a:ext cx="864394" cy="6476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7;p82"/>
          <p:cNvSpPr txBox="1"/>
          <p:nvPr/>
        </p:nvSpPr>
        <p:spPr>
          <a:xfrm>
            <a:off x="663388" y="561463"/>
            <a:ext cx="6227595" cy="82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it-IT" sz="2400" b="1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8 forze </a:t>
            </a:r>
            <a:r>
              <a:rPr lang="it-IT" sz="2400" b="1" dirty="0" smtClean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culturali di PZ: </a:t>
            </a:r>
            <a:r>
              <a:rPr lang="it-IT" sz="2400" b="1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parallelismo con Avanguardie Educative</a:t>
            </a:r>
            <a:endParaRPr sz="2400" b="1" dirty="0">
              <a:solidFill>
                <a:srgbClr val="202F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Google Shape;609;p82" descr="https://lh3.googleusercontent.com/vt1tCbd435SUdrdSj3TkzPJAzLFifnwFkhlVwdtpl-VUnrB1qXBQzw20eSyMYFh3ITEx7oF4f35vFD-cogmJNMZRZIp0CunW8NPdl9U5RbRYioPL1AO3MWDBHjNjPmQxsrCw4H0X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8641" y="770965"/>
            <a:ext cx="1479815" cy="1675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48166" y="1811181"/>
            <a:ext cx="1722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err="1"/>
              <a:t>Ron</a:t>
            </a:r>
            <a:r>
              <a:rPr lang="it-IT" sz="800" dirty="0"/>
              <a:t> Richard, </a:t>
            </a:r>
            <a:r>
              <a:rPr lang="it-IT" sz="800" u="sng" dirty="0">
                <a:solidFill>
                  <a:srgbClr val="0000FF"/>
                </a:solidFill>
                <a:hlinkClick r:id="rId3"/>
              </a:rPr>
              <a:t>http://www.pz.harvard.edu/resources/the-8-forces-that-shape-group-culture</a:t>
            </a:r>
            <a:r>
              <a:rPr lang="it-IT" sz="800" dirty="0"/>
              <a:t> </a:t>
            </a:r>
          </a:p>
        </p:txBody>
      </p:sp>
      <p:pic>
        <p:nvPicPr>
          <p:cNvPr id="6" name="Google Shape;532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0467" y="1495831"/>
            <a:ext cx="5138670" cy="3486084"/>
          </a:xfrm>
          <a:prstGeom prst="rect">
            <a:avLst/>
          </a:prstGeom>
          <a:solidFill>
            <a:srgbClr val="FBD4B4"/>
          </a:solidFill>
          <a:ln>
            <a:noFill/>
          </a:ln>
        </p:spPr>
      </p:pic>
      <p:sp>
        <p:nvSpPr>
          <p:cNvPr id="7" name="Google Shape;533;p73"/>
          <p:cNvSpPr/>
          <p:nvPr/>
        </p:nvSpPr>
        <p:spPr>
          <a:xfrm>
            <a:off x="240621" y="2446394"/>
            <a:ext cx="1480342" cy="234878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33;p73"/>
          <p:cNvSpPr/>
          <p:nvPr/>
        </p:nvSpPr>
        <p:spPr>
          <a:xfrm>
            <a:off x="7370678" y="3087572"/>
            <a:ext cx="1481163" cy="203285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202F8B"/>
              </a:buClr>
              <a:buSzPts val="1800"/>
            </a:pPr>
            <a:r>
              <a:rPr lang="it-IT" sz="900" b="1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AMBIENTE EDUCATIVO (ENVIRONMENT)</a:t>
            </a:r>
            <a:r>
              <a:rPr lang="it-IT" sz="900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l’ambiente educativo trasmette molto sulla cultura di una scuola o di una classe. Pensare l’ambiente in un certo modo condiziona la didattica, la partecipazione, la libera espressione, la creatività ecc.</a:t>
            </a:r>
            <a:endParaRPr lang="it-IT" sz="900" dirty="0">
              <a:solidFill>
                <a:srgbClr val="202F8B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0349" y="2585529"/>
            <a:ext cx="13217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02F8B"/>
              </a:buClr>
              <a:buSzPts val="1800"/>
            </a:pPr>
            <a:r>
              <a:rPr lang="it-IT" sz="900" b="1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TEMPO (TIME)</a:t>
            </a:r>
            <a:r>
              <a:rPr lang="it-IT" sz="900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garantire un tempo consono dedicato al pensare ed esplorare un argomento in profondità è fondamentale se si vogliono ottenere risposte meditate da parte degli studenti. </a:t>
            </a:r>
            <a:r>
              <a:rPr lang="it-IT" sz="900" u="sng" dirty="0">
                <a:solidFill>
                  <a:srgbClr val="202F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Ciò implica una rimodulazione del tempo della didattica stessa.</a:t>
            </a:r>
            <a:endParaRPr lang="it-IT" sz="900" dirty="0"/>
          </a:p>
        </p:txBody>
      </p:sp>
      <p:cxnSp>
        <p:nvCxnSpPr>
          <p:cNvPr id="10" name="Connettore 4 9"/>
          <p:cNvCxnSpPr/>
          <p:nvPr/>
        </p:nvCxnSpPr>
        <p:spPr>
          <a:xfrm rot="10800000" flipV="1">
            <a:off x="1720964" y="2446394"/>
            <a:ext cx="2239291" cy="1048011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/>
          <p:cNvCxnSpPr/>
          <p:nvPr/>
        </p:nvCxnSpPr>
        <p:spPr>
          <a:xfrm flipV="1">
            <a:off x="3525228" y="3238873"/>
            <a:ext cx="3821852" cy="173025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57444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it-IT" sz="1500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Una </a:t>
            </a: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scuola </a:t>
            </a:r>
            <a:r>
              <a:rPr lang="it-IT" sz="1500" dirty="0" smtClean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di Avanguardie educative usa </a:t>
            </a: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consapevolmente</a:t>
            </a:r>
            <a:b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le tecnologie</a:t>
            </a:r>
            <a:b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</a:br>
            <a:r>
              <a:rPr lang="it-IT" sz="1500" dirty="0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Quale ruolo dare alle nuove tecnologie?</a:t>
            </a:r>
          </a:p>
          <a:p>
            <a:r>
              <a:rPr lang="it-IT" dirty="0" smtClean="0"/>
              <a:t>Lo posso fare meglio?</a:t>
            </a:r>
          </a:p>
          <a:p>
            <a:r>
              <a:rPr lang="it-IT" dirty="0" smtClean="0"/>
              <a:t>Dove finisce insegnamento dove inizia apprendimento con l’uso attivo delle tecnologie?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hape 103" descr="pasted-image.tif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5548" y="0"/>
            <a:ext cx="6395920" cy="5141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37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ine Interne">
  <a:themeElements>
    <a:clrScheme name="colori Indire">
      <a:dk1>
        <a:srgbClr val="343434"/>
      </a:dk1>
      <a:lt1>
        <a:srgbClr val="FFFFFF"/>
      </a:lt1>
      <a:dk2>
        <a:srgbClr val="065388"/>
      </a:dk2>
      <a:lt2>
        <a:srgbClr val="EEECE1"/>
      </a:lt2>
      <a:accent1>
        <a:srgbClr val="1472A3"/>
      </a:accent1>
      <a:accent2>
        <a:srgbClr val="B3B3B3"/>
      </a:accent2>
      <a:accent3>
        <a:srgbClr val="54784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lo_Indire_Corretto">
  <a:themeElements>
    <a:clrScheme name="Modello_Indire_Corret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lo_Indire_Corrett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llo_Indire_Corret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Modello_Indire_Corretto">
  <a:themeElements>
    <a:clrScheme name="Modello_Indire_Corret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llo_Indire_Corrett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llo_Indire_Corret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494</Words>
  <Application>Microsoft Office PowerPoint</Application>
  <PresentationFormat>Presentazione su schermo (16:9)</PresentationFormat>
  <Paragraphs>66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15</vt:i4>
      </vt:variant>
    </vt:vector>
  </HeadingPairs>
  <TitlesOfParts>
    <vt:vector size="37" baseType="lpstr">
      <vt:lpstr>Arial</vt:lpstr>
      <vt:lpstr>Open Sans</vt:lpstr>
      <vt:lpstr>Helvetica</vt:lpstr>
      <vt:lpstr>Lato Regular</vt:lpstr>
      <vt:lpstr>Helvetica Neue Medium</vt:lpstr>
      <vt:lpstr>Lato Bold</vt:lpstr>
      <vt:lpstr>Open Sans Semibold</vt:lpstr>
      <vt:lpstr>Calibri</vt:lpstr>
      <vt:lpstr>Arial Black</vt:lpstr>
      <vt:lpstr>Helvetica Neue</vt:lpstr>
      <vt:lpstr>ITC Avant Garde Gothic</vt:lpstr>
      <vt:lpstr>Times New Roman</vt:lpstr>
      <vt:lpstr>Lato-Light</vt:lpstr>
      <vt:lpstr>Century Gothic</vt:lpstr>
      <vt:lpstr>Corsiva</vt:lpstr>
      <vt:lpstr>Helvetica Neue Light</vt:lpstr>
      <vt:lpstr>Helvetica Neue Thin</vt:lpstr>
      <vt:lpstr>Helvetica Light</vt:lpstr>
      <vt:lpstr>Pagine Interne</vt:lpstr>
      <vt:lpstr>Modello_Indire_Corretto</vt:lpstr>
      <vt:lpstr>1_Modello_Indire_Corretto</vt:lpstr>
      <vt:lpstr>White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Una scuola di Avanguardie educative usa consapevolmente le tecnologie  </vt:lpstr>
      <vt:lpstr>Diapositiva 10</vt:lpstr>
      <vt:lpstr>Diapositiva 11</vt:lpstr>
      <vt:lpstr>La Gallery delle IDEE – 2018-2019</vt:lpstr>
      <vt:lpstr>“If you have an apple and I have an apple and we exchange these apples then you and I will still each have one apple… but if you have an idea and I have an idea and we exchange these ideas, then each of us will have two ideas.”    George Bernard Shaw</vt:lpstr>
      <vt:lpstr>Diapositiva 14</vt:lpstr>
      <vt:lpstr>LA SFIDA DI AVANGUARDIE EDUCATIVE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u.indire</dc:creator>
  <cp:lastModifiedBy>User05</cp:lastModifiedBy>
  <cp:revision>23</cp:revision>
  <dcterms:modified xsi:type="dcterms:W3CDTF">2019-09-11T12:12:03Z</dcterms:modified>
</cp:coreProperties>
</file>